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59" r:id="rId6"/>
    <p:sldId id="2638" r:id="rId7"/>
    <p:sldId id="2656" r:id="rId8"/>
    <p:sldId id="2634" r:id="rId9"/>
    <p:sldId id="257" r:id="rId10"/>
    <p:sldId id="260" r:id="rId11"/>
    <p:sldId id="261" r:id="rId12"/>
    <p:sldId id="2635" r:id="rId13"/>
    <p:sldId id="262" r:id="rId14"/>
    <p:sldId id="263" r:id="rId15"/>
    <p:sldId id="2334" r:id="rId16"/>
    <p:sldId id="2335" r:id="rId17"/>
    <p:sldId id="2336" r:id="rId18"/>
    <p:sldId id="2632" r:id="rId19"/>
    <p:sldId id="2337" r:id="rId20"/>
    <p:sldId id="2338" r:id="rId21"/>
    <p:sldId id="2339" r:id="rId22"/>
    <p:sldId id="2340" r:id="rId23"/>
    <p:sldId id="2636" r:id="rId24"/>
    <p:sldId id="2623" r:id="rId25"/>
    <p:sldId id="2341" r:id="rId26"/>
    <p:sldId id="2624" r:id="rId27"/>
    <p:sldId id="2625" r:id="rId28"/>
    <p:sldId id="2626" r:id="rId29"/>
    <p:sldId id="2629" r:id="rId30"/>
    <p:sldId id="2627" r:id="rId31"/>
    <p:sldId id="2628" r:id="rId32"/>
    <p:sldId id="263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A546F9-E2D6-4186-B1C6-72271E611B68}">
          <p14:sldIdLst>
            <p14:sldId id="256"/>
          </p14:sldIdLst>
        </p14:section>
        <p14:section name="1）YES须知" id="{06DA4037-B99E-41E5-BBCC-6A92C2F21FFF}">
          <p14:sldIdLst>
            <p14:sldId id="259"/>
            <p14:sldId id="2638"/>
            <p14:sldId id="2656"/>
            <p14:sldId id="2634"/>
            <p14:sldId id="257"/>
            <p14:sldId id="260"/>
            <p14:sldId id="261"/>
          </p14:sldIdLst>
        </p14:section>
        <p14:section name="2）申请流程" id="{F02AE0D6-15C5-4B8A-98F9-C059001EA273}">
          <p14:sldIdLst>
            <p14:sldId id="2635"/>
            <p14:sldId id="262"/>
            <p14:sldId id="263"/>
            <p14:sldId id="2334"/>
            <p14:sldId id="2335"/>
            <p14:sldId id="2336"/>
            <p14:sldId id="2632"/>
            <p14:sldId id="2337"/>
            <p14:sldId id="2338"/>
            <p14:sldId id="2339"/>
            <p14:sldId id="2340"/>
          </p14:sldIdLst>
        </p14:section>
        <p14:section name="3）重要文件、签证申请" id="{46977850-F8F6-4D9E-924D-84CE626397FE}">
          <p14:sldIdLst>
            <p14:sldId id="2636"/>
            <p14:sldId id="2623"/>
            <p14:sldId id="2341"/>
            <p14:sldId id="2624"/>
            <p14:sldId id="2625"/>
            <p14:sldId id="2626"/>
            <p14:sldId id="2629"/>
            <p14:sldId id="2627"/>
            <p14:sldId id="2628"/>
            <p14:sldId id="263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2310A8-A242-5340-3BFB-F0C8789218C0}" name="Liang Yi" initials="LY" userId="S::liangyi@businesschina.org.sg::2d6813fc-38c0-4ab0-9b93-84cb4b599ea3" providerId="AD"/>
  <p188:author id="{F977ABAF-FB99-BED2-0E18-98D935926D33}" name="Siew Lee LIM (MOE)" initials="LSL" userId="Siew Lee LIM (MO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708AB8"/>
    <a:srgbClr val="FFFFFF"/>
    <a:srgbClr val="9DC3E6"/>
    <a:srgbClr val="FFA970"/>
    <a:srgbClr val="EAEAEA"/>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78961-6742-492D-BAF2-5C9C8D255C48}" v="6" dt="2023-06-22T07:21:44.401"/>
    <p1510:client id="{6ABD8B35-4B45-498D-96DB-5E66F7DC7C76}" v="1" dt="2023-06-22T06:39:35.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802" autoAdjust="0"/>
  </p:normalViewPr>
  <p:slideViewPr>
    <p:cSldViewPr snapToGrid="0">
      <p:cViewPr varScale="1">
        <p:scale>
          <a:sx n="44" d="100"/>
          <a:sy n="44" d="100"/>
        </p:scale>
        <p:origin x="15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ng Yi" userId="2d6813fc-38c0-4ab0-9b93-84cb4b599ea3" providerId="ADAL" clId="{6ABD8B35-4B45-498D-96DB-5E66F7DC7C76}"/>
    <pc:docChg chg="undo custSel addSld delSld modSld sldOrd delSection modSection">
      <pc:chgData name="Liang Yi" userId="2d6813fc-38c0-4ab0-9b93-84cb4b599ea3" providerId="ADAL" clId="{6ABD8B35-4B45-498D-96DB-5E66F7DC7C76}" dt="2023-06-22T06:57:06.590" v="148" actId="20577"/>
      <pc:docMkLst>
        <pc:docMk/>
      </pc:docMkLst>
      <pc:sldChg chg="modSp mod">
        <pc:chgData name="Liang Yi" userId="2d6813fc-38c0-4ab0-9b93-84cb4b599ea3" providerId="ADAL" clId="{6ABD8B35-4B45-498D-96DB-5E66F7DC7C76}" dt="2023-06-22T06:49:40.308" v="116" actId="20577"/>
        <pc:sldMkLst>
          <pc:docMk/>
          <pc:sldMk cId="73345256" sldId="256"/>
        </pc:sldMkLst>
        <pc:spChg chg="mod">
          <ac:chgData name="Liang Yi" userId="2d6813fc-38c0-4ab0-9b93-84cb4b599ea3" providerId="ADAL" clId="{6ABD8B35-4B45-498D-96DB-5E66F7DC7C76}" dt="2023-06-22T06:49:40.308" v="116" actId="20577"/>
          <ac:spMkLst>
            <pc:docMk/>
            <pc:sldMk cId="73345256" sldId="256"/>
            <ac:spMk id="3" creationId="{6190D702-2FEC-CF94-4C54-84456B1AA431}"/>
          </ac:spMkLst>
        </pc:spChg>
      </pc:sldChg>
      <pc:sldChg chg="modSp mod ord">
        <pc:chgData name="Liang Yi" userId="2d6813fc-38c0-4ab0-9b93-84cb4b599ea3" providerId="ADAL" clId="{6ABD8B35-4B45-498D-96DB-5E66F7DC7C76}" dt="2023-06-22T06:40:25.932" v="10"/>
        <pc:sldMkLst>
          <pc:docMk/>
          <pc:sldMk cId="1228999372" sldId="259"/>
        </pc:sldMkLst>
        <pc:spChg chg="mod">
          <ac:chgData name="Liang Yi" userId="2d6813fc-38c0-4ab0-9b93-84cb4b599ea3" providerId="ADAL" clId="{6ABD8B35-4B45-498D-96DB-5E66F7DC7C76}" dt="2023-06-22T06:40:18.430" v="8" actId="1076"/>
          <ac:spMkLst>
            <pc:docMk/>
            <pc:sldMk cId="1228999372" sldId="259"/>
            <ac:spMk id="8" creationId="{B63AEFDA-FBA6-C2CA-54B4-1C290EC8F34B}"/>
          </ac:spMkLst>
        </pc:spChg>
      </pc:sldChg>
      <pc:sldChg chg="modSp mod">
        <pc:chgData name="Liang Yi" userId="2d6813fc-38c0-4ab0-9b93-84cb4b599ea3" providerId="ADAL" clId="{6ABD8B35-4B45-498D-96DB-5E66F7DC7C76}" dt="2023-06-22T06:41:17.283" v="13" actId="20577"/>
        <pc:sldMkLst>
          <pc:docMk/>
          <pc:sldMk cId="3266558283" sldId="261"/>
        </pc:sldMkLst>
        <pc:spChg chg="mod">
          <ac:chgData name="Liang Yi" userId="2d6813fc-38c0-4ab0-9b93-84cb4b599ea3" providerId="ADAL" clId="{6ABD8B35-4B45-498D-96DB-5E66F7DC7C76}" dt="2023-06-22T06:41:17.283" v="13" actId="20577"/>
          <ac:spMkLst>
            <pc:docMk/>
            <pc:sldMk cId="3266558283" sldId="261"/>
            <ac:spMk id="3" creationId="{4CE6C41B-5911-A2E9-BB68-3DDA2BFB4A18}"/>
          </ac:spMkLst>
        </pc:spChg>
      </pc:sldChg>
      <pc:sldChg chg="modSp mod">
        <pc:chgData name="Liang Yi" userId="2d6813fc-38c0-4ab0-9b93-84cb4b599ea3" providerId="ADAL" clId="{6ABD8B35-4B45-498D-96DB-5E66F7DC7C76}" dt="2023-06-22T06:49:29.975" v="107" actId="20577"/>
        <pc:sldMkLst>
          <pc:docMk/>
          <pc:sldMk cId="4192016903" sldId="262"/>
        </pc:sldMkLst>
        <pc:spChg chg="mod">
          <ac:chgData name="Liang Yi" userId="2d6813fc-38c0-4ab0-9b93-84cb4b599ea3" providerId="ADAL" clId="{6ABD8B35-4B45-498D-96DB-5E66F7DC7C76}" dt="2023-06-22T06:49:21.820" v="88" actId="20577"/>
          <ac:spMkLst>
            <pc:docMk/>
            <pc:sldMk cId="4192016903" sldId="262"/>
            <ac:spMk id="13" creationId="{38E71DAD-A80F-7237-AD91-AD58D5436163}"/>
          </ac:spMkLst>
        </pc:spChg>
        <pc:spChg chg="mod">
          <ac:chgData name="Liang Yi" userId="2d6813fc-38c0-4ab0-9b93-84cb4b599ea3" providerId="ADAL" clId="{6ABD8B35-4B45-498D-96DB-5E66F7DC7C76}" dt="2023-06-22T06:49:29.975" v="107" actId="20577"/>
          <ac:spMkLst>
            <pc:docMk/>
            <pc:sldMk cId="4192016903" sldId="262"/>
            <ac:spMk id="31" creationId="{2FD1DDDC-D584-563D-D55D-E317A612ECD8}"/>
          </ac:spMkLst>
        </pc:spChg>
        <pc:spChg chg="mod">
          <ac:chgData name="Liang Yi" userId="2d6813fc-38c0-4ab0-9b93-84cb4b599ea3" providerId="ADAL" clId="{6ABD8B35-4B45-498D-96DB-5E66F7DC7C76}" dt="2023-06-22T06:43:07.575" v="29" actId="1076"/>
          <ac:spMkLst>
            <pc:docMk/>
            <pc:sldMk cId="4192016903" sldId="262"/>
            <ac:spMk id="39" creationId="{589D1451-F68F-32F5-1569-4A3D3575D1EA}"/>
          </ac:spMkLst>
        </pc:spChg>
        <pc:spChg chg="mod">
          <ac:chgData name="Liang Yi" userId="2d6813fc-38c0-4ab0-9b93-84cb4b599ea3" providerId="ADAL" clId="{6ABD8B35-4B45-498D-96DB-5E66F7DC7C76}" dt="2023-06-22T06:49:26.344" v="98" actId="20577"/>
          <ac:spMkLst>
            <pc:docMk/>
            <pc:sldMk cId="4192016903" sldId="262"/>
            <ac:spMk id="70" creationId="{6103A404-42E4-6BDA-0977-2EA43750F38F}"/>
          </ac:spMkLst>
        </pc:spChg>
        <pc:spChg chg="mod">
          <ac:chgData name="Liang Yi" userId="2d6813fc-38c0-4ab0-9b93-84cb4b599ea3" providerId="ADAL" clId="{6ABD8B35-4B45-498D-96DB-5E66F7DC7C76}" dt="2023-06-22T06:42:49.542" v="25" actId="688"/>
          <ac:spMkLst>
            <pc:docMk/>
            <pc:sldMk cId="4192016903" sldId="262"/>
            <ac:spMk id="144" creationId="{A8AE9D86-0253-9B7B-3F09-E80545D71ED1}"/>
          </ac:spMkLst>
        </pc:spChg>
        <pc:grpChg chg="mod">
          <ac:chgData name="Liang Yi" userId="2d6813fc-38c0-4ab0-9b93-84cb4b599ea3" providerId="ADAL" clId="{6ABD8B35-4B45-498D-96DB-5E66F7DC7C76}" dt="2023-06-22T06:42:38.380" v="23" actId="14100"/>
          <ac:grpSpMkLst>
            <pc:docMk/>
            <pc:sldMk cId="4192016903" sldId="262"/>
            <ac:grpSpMk id="146" creationId="{809A72BA-E555-C1D2-B50D-147BF1E04EC0}"/>
          </ac:grpSpMkLst>
        </pc:grpChg>
      </pc:sldChg>
      <pc:sldChg chg="modSp mod">
        <pc:chgData name="Liang Yi" userId="2d6813fc-38c0-4ab0-9b93-84cb4b599ea3" providerId="ADAL" clId="{6ABD8B35-4B45-498D-96DB-5E66F7DC7C76}" dt="2023-06-22T06:46:10.325" v="78" actId="113"/>
        <pc:sldMkLst>
          <pc:docMk/>
          <pc:sldMk cId="2140308479" sldId="2341"/>
        </pc:sldMkLst>
        <pc:spChg chg="mod">
          <ac:chgData name="Liang Yi" userId="2d6813fc-38c0-4ab0-9b93-84cb4b599ea3" providerId="ADAL" clId="{6ABD8B35-4B45-498D-96DB-5E66F7DC7C76}" dt="2023-06-22T06:46:10.325" v="78" actId="113"/>
          <ac:spMkLst>
            <pc:docMk/>
            <pc:sldMk cId="2140308479" sldId="2341"/>
            <ac:spMk id="40" creationId="{8C62D717-1EFC-A25C-1090-CF74FD688C66}"/>
          </ac:spMkLst>
        </pc:spChg>
        <pc:spChg chg="mod">
          <ac:chgData name="Liang Yi" userId="2d6813fc-38c0-4ab0-9b93-84cb4b599ea3" providerId="ADAL" clId="{6ABD8B35-4B45-498D-96DB-5E66F7DC7C76}" dt="2023-06-22T06:46:00.110" v="77" actId="113"/>
          <ac:spMkLst>
            <pc:docMk/>
            <pc:sldMk cId="2140308479" sldId="2341"/>
            <ac:spMk id="45" creationId="{C9BD50C2-6D94-3E80-8C85-E855D694E021}"/>
          </ac:spMkLst>
        </pc:spChg>
      </pc:sldChg>
      <pc:sldChg chg="modSp mod">
        <pc:chgData name="Liang Yi" userId="2d6813fc-38c0-4ab0-9b93-84cb4b599ea3" providerId="ADAL" clId="{6ABD8B35-4B45-498D-96DB-5E66F7DC7C76}" dt="2023-06-22T06:44:35.404" v="51" actId="20577"/>
        <pc:sldMkLst>
          <pc:docMk/>
          <pc:sldMk cId="365946674" sldId="2623"/>
        </pc:sldMkLst>
        <pc:spChg chg="mod">
          <ac:chgData name="Liang Yi" userId="2d6813fc-38c0-4ab0-9b93-84cb4b599ea3" providerId="ADAL" clId="{6ABD8B35-4B45-498D-96DB-5E66F7DC7C76}" dt="2023-06-22T06:44:35.404" v="51" actId="20577"/>
          <ac:spMkLst>
            <pc:docMk/>
            <pc:sldMk cId="365946674" sldId="2623"/>
            <ac:spMk id="63" creationId="{6AA6C0B9-3E32-8267-CDDB-1F20C4F537FB}"/>
          </ac:spMkLst>
        </pc:spChg>
      </pc:sldChg>
      <pc:sldChg chg="del">
        <pc:chgData name="Liang Yi" userId="2d6813fc-38c0-4ab0-9b93-84cb4b599ea3" providerId="ADAL" clId="{6ABD8B35-4B45-498D-96DB-5E66F7DC7C76}" dt="2023-06-22T06:33:25.394" v="0" actId="47"/>
        <pc:sldMkLst>
          <pc:docMk/>
          <pc:sldMk cId="575368795" sldId="2631"/>
        </pc:sldMkLst>
      </pc:sldChg>
      <pc:sldChg chg="del">
        <pc:chgData name="Liang Yi" userId="2d6813fc-38c0-4ab0-9b93-84cb4b599ea3" providerId="ADAL" clId="{6ABD8B35-4B45-498D-96DB-5E66F7DC7C76}" dt="2023-06-22T06:33:25.394" v="0" actId="47"/>
        <pc:sldMkLst>
          <pc:docMk/>
          <pc:sldMk cId="920149580" sldId="2633"/>
        </pc:sldMkLst>
      </pc:sldChg>
      <pc:sldChg chg="modSp add mod">
        <pc:chgData name="Liang Yi" userId="2d6813fc-38c0-4ab0-9b93-84cb4b599ea3" providerId="ADAL" clId="{6ABD8B35-4B45-498D-96DB-5E66F7DC7C76}" dt="2023-06-22T06:57:06.590" v="148" actId="20577"/>
        <pc:sldMkLst>
          <pc:docMk/>
          <pc:sldMk cId="466173628" sldId="2634"/>
        </pc:sldMkLst>
        <pc:graphicFrameChg chg="modGraphic">
          <ac:chgData name="Liang Yi" userId="2d6813fc-38c0-4ab0-9b93-84cb4b599ea3" providerId="ADAL" clId="{6ABD8B35-4B45-498D-96DB-5E66F7DC7C76}" dt="2023-06-22T06:57:06.590" v="148" actId="20577"/>
          <ac:graphicFrameMkLst>
            <pc:docMk/>
            <pc:sldMk cId="466173628" sldId="2634"/>
            <ac:graphicFrameMk id="5" creationId="{FA4873FA-CEF4-6058-27BF-3EA8B2E69240}"/>
          </ac:graphicFrameMkLst>
        </pc:graphicFrameChg>
      </pc:sldChg>
      <pc:sldChg chg="del">
        <pc:chgData name="Liang Yi" userId="2d6813fc-38c0-4ab0-9b93-84cb4b599ea3" providerId="ADAL" clId="{6ABD8B35-4B45-498D-96DB-5E66F7DC7C76}" dt="2023-06-22T06:33:25.394" v="0" actId="47"/>
        <pc:sldMkLst>
          <pc:docMk/>
          <pc:sldMk cId="4118025366" sldId="2634"/>
        </pc:sldMkLst>
      </pc:sldChg>
      <pc:sldChg chg="del">
        <pc:chgData name="Liang Yi" userId="2d6813fc-38c0-4ab0-9b93-84cb4b599ea3" providerId="ADAL" clId="{6ABD8B35-4B45-498D-96DB-5E66F7DC7C76}" dt="2023-06-22T06:33:25.394" v="0" actId="47"/>
        <pc:sldMkLst>
          <pc:docMk/>
          <pc:sldMk cId="3987366483" sldId="2637"/>
        </pc:sldMkLst>
      </pc:sldChg>
      <pc:sldChg chg="add">
        <pc:chgData name="Liang Yi" userId="2d6813fc-38c0-4ab0-9b93-84cb4b599ea3" providerId="ADAL" clId="{6ABD8B35-4B45-498D-96DB-5E66F7DC7C76}" dt="2023-06-22T06:39:35.237" v="3"/>
        <pc:sldMkLst>
          <pc:docMk/>
          <pc:sldMk cId="589442249" sldId="2638"/>
        </pc:sldMkLst>
      </pc:sldChg>
      <pc:sldChg chg="add">
        <pc:chgData name="Liang Yi" userId="2d6813fc-38c0-4ab0-9b93-84cb4b599ea3" providerId="ADAL" clId="{6ABD8B35-4B45-498D-96DB-5E66F7DC7C76}" dt="2023-06-22T06:39:35.237" v="3"/>
        <pc:sldMkLst>
          <pc:docMk/>
          <pc:sldMk cId="2122083864" sldId="2656"/>
        </pc:sldMkLst>
      </pc:sldChg>
    </pc:docChg>
  </pc:docChgLst>
  <pc:docChgLst>
    <pc:chgData name="Liang Yi" userId="2d6813fc-38c0-4ab0-9b93-84cb4b599ea3" providerId="ADAL" clId="{5C078961-6742-492D-BAF2-5C9C8D255C48}"/>
    <pc:docChg chg="custSel modSld">
      <pc:chgData name="Liang Yi" userId="2d6813fc-38c0-4ab0-9b93-84cb4b599ea3" providerId="ADAL" clId="{5C078961-6742-492D-BAF2-5C9C8D255C48}" dt="2023-06-22T07:21:44.401" v="5" actId="478"/>
      <pc:docMkLst>
        <pc:docMk/>
      </pc:docMkLst>
      <pc:sldChg chg="delSp mod">
        <pc:chgData name="Liang Yi" userId="2d6813fc-38c0-4ab0-9b93-84cb4b599ea3" providerId="ADAL" clId="{5C078961-6742-492D-BAF2-5C9C8D255C48}" dt="2023-06-22T07:21:32.206" v="0" actId="478"/>
        <pc:sldMkLst>
          <pc:docMk/>
          <pc:sldMk cId="73345256" sldId="256"/>
        </pc:sldMkLst>
        <pc:picChg chg="del">
          <ac:chgData name="Liang Yi" userId="2d6813fc-38c0-4ab0-9b93-84cb4b599ea3" providerId="ADAL" clId="{5C078961-6742-492D-BAF2-5C9C8D255C48}" dt="2023-06-22T07:21:32.206" v="0" actId="478"/>
          <ac:picMkLst>
            <pc:docMk/>
            <pc:sldMk cId="73345256" sldId="256"/>
            <ac:picMk id="5" creationId="{3A4D01B3-0981-AAA8-3B7A-B67CD682DBC2}"/>
          </ac:picMkLst>
        </pc:picChg>
      </pc:sldChg>
      <pc:sldChg chg="delSp mod">
        <pc:chgData name="Liang Yi" userId="2d6813fc-38c0-4ab0-9b93-84cb4b599ea3" providerId="ADAL" clId="{5C078961-6742-492D-BAF2-5C9C8D255C48}" dt="2023-06-22T07:21:38.930" v="2" actId="478"/>
        <pc:sldMkLst>
          <pc:docMk/>
          <pc:sldMk cId="2255031246" sldId="257"/>
        </pc:sldMkLst>
        <pc:picChg chg="del">
          <ac:chgData name="Liang Yi" userId="2d6813fc-38c0-4ab0-9b93-84cb4b599ea3" providerId="ADAL" clId="{5C078961-6742-492D-BAF2-5C9C8D255C48}" dt="2023-06-22T07:21:38.930" v="2" actId="478"/>
          <ac:picMkLst>
            <pc:docMk/>
            <pc:sldMk cId="2255031246" sldId="257"/>
            <ac:picMk id="4" creationId="{A7BA4EFE-3308-7E62-7972-8E02416F1E05}"/>
          </ac:picMkLst>
        </pc:picChg>
      </pc:sldChg>
      <pc:sldChg chg="delSp mod">
        <pc:chgData name="Liang Yi" userId="2d6813fc-38c0-4ab0-9b93-84cb4b599ea3" providerId="ADAL" clId="{5C078961-6742-492D-BAF2-5C9C8D255C48}" dt="2023-06-22T07:21:34.393" v="1" actId="478"/>
        <pc:sldMkLst>
          <pc:docMk/>
          <pc:sldMk cId="1228999372" sldId="259"/>
        </pc:sldMkLst>
        <pc:picChg chg="del">
          <ac:chgData name="Liang Yi" userId="2d6813fc-38c0-4ab0-9b93-84cb4b599ea3" providerId="ADAL" clId="{5C078961-6742-492D-BAF2-5C9C8D255C48}" dt="2023-06-22T07:21:34.393" v="1" actId="478"/>
          <ac:picMkLst>
            <pc:docMk/>
            <pc:sldMk cId="1228999372" sldId="259"/>
            <ac:picMk id="2" creationId="{50E89E0D-5278-B600-D54E-53DE90D472D6}"/>
          </ac:picMkLst>
        </pc:picChg>
      </pc:sldChg>
      <pc:sldChg chg="delSp mod">
        <pc:chgData name="Liang Yi" userId="2d6813fc-38c0-4ab0-9b93-84cb4b599ea3" providerId="ADAL" clId="{5C078961-6742-492D-BAF2-5C9C8D255C48}" dt="2023-06-22T07:21:40.722" v="3" actId="478"/>
        <pc:sldMkLst>
          <pc:docMk/>
          <pc:sldMk cId="3654243804" sldId="260"/>
        </pc:sldMkLst>
        <pc:picChg chg="del">
          <ac:chgData name="Liang Yi" userId="2d6813fc-38c0-4ab0-9b93-84cb4b599ea3" providerId="ADAL" clId="{5C078961-6742-492D-BAF2-5C9C8D255C48}" dt="2023-06-22T07:21:40.722" v="3" actId="478"/>
          <ac:picMkLst>
            <pc:docMk/>
            <pc:sldMk cId="3654243804" sldId="260"/>
            <ac:picMk id="3" creationId="{865B4E95-313A-46EF-7ED7-168CABFC31CF}"/>
          </ac:picMkLst>
        </pc:picChg>
      </pc:sldChg>
      <pc:sldChg chg="delSp mod">
        <pc:chgData name="Liang Yi" userId="2d6813fc-38c0-4ab0-9b93-84cb4b599ea3" providerId="ADAL" clId="{5C078961-6742-492D-BAF2-5C9C8D255C48}" dt="2023-06-22T07:21:42.561" v="4" actId="478"/>
        <pc:sldMkLst>
          <pc:docMk/>
          <pc:sldMk cId="3266558283" sldId="261"/>
        </pc:sldMkLst>
        <pc:picChg chg="del">
          <ac:chgData name="Liang Yi" userId="2d6813fc-38c0-4ab0-9b93-84cb4b599ea3" providerId="ADAL" clId="{5C078961-6742-492D-BAF2-5C9C8D255C48}" dt="2023-06-22T07:21:42.561" v="4" actId="478"/>
          <ac:picMkLst>
            <pc:docMk/>
            <pc:sldMk cId="3266558283" sldId="261"/>
            <ac:picMk id="2" creationId="{0809B3F5-893F-7273-CE78-7C0D11654381}"/>
          </ac:picMkLst>
        </pc:picChg>
      </pc:sldChg>
      <pc:sldChg chg="delSp mod">
        <pc:chgData name="Liang Yi" userId="2d6813fc-38c0-4ab0-9b93-84cb4b599ea3" providerId="ADAL" clId="{5C078961-6742-492D-BAF2-5C9C8D255C48}" dt="2023-06-22T07:21:44.401" v="5" actId="478"/>
        <pc:sldMkLst>
          <pc:docMk/>
          <pc:sldMk cId="2233285526" sldId="2635"/>
        </pc:sldMkLst>
        <pc:picChg chg="del">
          <ac:chgData name="Liang Yi" userId="2d6813fc-38c0-4ab0-9b93-84cb4b599ea3" providerId="ADAL" clId="{5C078961-6742-492D-BAF2-5C9C8D255C48}" dt="2023-06-22T07:21:44.401" v="5" actId="478"/>
          <ac:picMkLst>
            <pc:docMk/>
            <pc:sldMk cId="2233285526" sldId="2635"/>
            <ac:picMk id="3" creationId="{48E0A074-3E6A-E4E4-D570-794BAAA5F79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4678F-E734-49B4-B263-437E11B42914}" type="datetimeFigureOut">
              <a:rPr lang="en-GB" smtClean="0"/>
              <a:t>22/06/2023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92EC6-081D-4813-8062-6CEDD319F0A1}" type="slidenum">
              <a:rPr lang="en-GB" smtClean="0"/>
              <a:t>‹#›</a:t>
            </a:fld>
            <a:endParaRPr lang="en-GB"/>
          </a:p>
        </p:txBody>
      </p:sp>
    </p:spTree>
    <p:extLst>
      <p:ext uri="{BB962C8B-B14F-4D97-AF65-F5344CB8AC3E}">
        <p14:creationId xmlns:p14="http://schemas.microsoft.com/office/powerpoint/2010/main" val="414082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6797BC-DF8F-4050-B5DB-B7B44ECED766}" type="slidenum">
              <a:rPr lang="en-GB" smtClean="0"/>
              <a:t>3</a:t>
            </a:fld>
            <a:endParaRPr lang="en-GB"/>
          </a:p>
        </p:txBody>
      </p:sp>
    </p:spTree>
    <p:extLst>
      <p:ext uri="{BB962C8B-B14F-4D97-AF65-F5344CB8AC3E}">
        <p14:creationId xmlns:p14="http://schemas.microsoft.com/office/powerpoint/2010/main" val="35551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b="0"/>
          </a:p>
        </p:txBody>
      </p:sp>
      <p:sp>
        <p:nvSpPr>
          <p:cNvPr id="4" name="Slide Number Placeholder 3"/>
          <p:cNvSpPr>
            <a:spLocks noGrp="1"/>
          </p:cNvSpPr>
          <p:nvPr>
            <p:ph type="sldNum" sz="quarter" idx="5"/>
          </p:nvPr>
        </p:nvSpPr>
        <p:spPr/>
        <p:txBody>
          <a:bodyPr/>
          <a:lstStyle/>
          <a:p>
            <a:fld id="{C2371F00-21B7-4B90-93E6-0ECEB709E6A9}" type="slidenum">
              <a:rPr lang="en-SG" smtClean="0"/>
              <a:t>4</a:t>
            </a:fld>
            <a:endParaRPr lang="en-SG"/>
          </a:p>
        </p:txBody>
      </p:sp>
    </p:spTree>
    <p:extLst>
      <p:ext uri="{BB962C8B-B14F-4D97-AF65-F5344CB8AC3E}">
        <p14:creationId xmlns:p14="http://schemas.microsoft.com/office/powerpoint/2010/main" val="77525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8392EC6-081D-4813-8062-6CEDD319F0A1}" type="slidenum">
              <a:rPr lang="en-GB" smtClean="0"/>
              <a:t>5</a:t>
            </a:fld>
            <a:endParaRPr lang="en-GB"/>
          </a:p>
        </p:txBody>
      </p:sp>
    </p:spTree>
    <p:extLst>
      <p:ext uri="{BB962C8B-B14F-4D97-AF65-F5344CB8AC3E}">
        <p14:creationId xmlns:p14="http://schemas.microsoft.com/office/powerpoint/2010/main" val="247005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613EA947-1CED-4986-97DD-0E97E57C285E}" type="slidenum">
              <a:rPr lang="en-SG" smtClean="0"/>
              <a:t>21</a:t>
            </a:fld>
            <a:endParaRPr lang="en-SG"/>
          </a:p>
        </p:txBody>
      </p:sp>
    </p:spTree>
    <p:extLst>
      <p:ext uri="{BB962C8B-B14F-4D97-AF65-F5344CB8AC3E}">
        <p14:creationId xmlns:p14="http://schemas.microsoft.com/office/powerpoint/2010/main" val="4079467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65DF-F282-20AF-23EE-374876F25D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84087E-D25E-C631-0650-1483575EB7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4AA992-DFEF-CCB1-2699-604DE734AE4C}"/>
              </a:ext>
            </a:extLst>
          </p:cNvPr>
          <p:cNvSpPr>
            <a:spLocks noGrp="1"/>
          </p:cNvSpPr>
          <p:nvPr>
            <p:ph type="dt" sz="half" idx="10"/>
          </p:nvPr>
        </p:nvSpPr>
        <p:spPr/>
        <p:txBody>
          <a:bodyPr/>
          <a:lstStyle/>
          <a:p>
            <a:fld id="{A3AAEE95-CF11-4E3B-BACD-9FD6AA04DB3B}" type="datetimeFigureOut">
              <a:rPr lang="en-GB" smtClean="0"/>
              <a:t>22/06/2023</a:t>
            </a:fld>
            <a:endParaRPr lang="en-GB"/>
          </a:p>
        </p:txBody>
      </p:sp>
      <p:sp>
        <p:nvSpPr>
          <p:cNvPr id="5" name="Footer Placeholder 4">
            <a:extLst>
              <a:ext uri="{FF2B5EF4-FFF2-40B4-BE49-F238E27FC236}">
                <a16:creationId xmlns:a16="http://schemas.microsoft.com/office/drawing/2014/main" id="{C7B87EA2-1CFB-E7E1-089C-66F770C473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CA978-1B95-C8E6-22A4-3A405EB3C099}"/>
              </a:ext>
            </a:extLst>
          </p:cNvPr>
          <p:cNvSpPr>
            <a:spLocks noGrp="1"/>
          </p:cNvSpPr>
          <p:nvPr>
            <p:ph type="sldNum" sz="quarter" idx="12"/>
          </p:nvPr>
        </p:nvSpPr>
        <p:spPr/>
        <p:txBody>
          <a:bodyPr/>
          <a:lstStyle/>
          <a:p>
            <a:fld id="{8FCC40B6-B01B-4C1C-B111-111830D25532}" type="slidenum">
              <a:rPr lang="en-GB" smtClean="0"/>
              <a:t>‹#›</a:t>
            </a:fld>
            <a:endParaRPr lang="en-GB"/>
          </a:p>
        </p:txBody>
      </p:sp>
      <p:sp>
        <p:nvSpPr>
          <p:cNvPr id="8" name="Freeform: Shape 7">
            <a:extLst>
              <a:ext uri="{FF2B5EF4-FFF2-40B4-BE49-F238E27FC236}">
                <a16:creationId xmlns:a16="http://schemas.microsoft.com/office/drawing/2014/main" id="{DC61CBAF-5EED-0594-B816-2133057E13E5}"/>
              </a:ext>
            </a:extLst>
          </p:cNvPr>
          <p:cNvSpPr/>
          <p:nvPr userDrawn="1"/>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98948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75FD-FCC4-6412-C157-0717CFE1A5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5AEB92-1813-C309-902E-A58DE52E4A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3DF52D-4ECF-C9AB-6E9A-4EEE0002EF3E}"/>
              </a:ext>
            </a:extLst>
          </p:cNvPr>
          <p:cNvSpPr>
            <a:spLocks noGrp="1"/>
          </p:cNvSpPr>
          <p:nvPr>
            <p:ph type="dt" sz="half" idx="10"/>
          </p:nvPr>
        </p:nvSpPr>
        <p:spPr/>
        <p:txBody>
          <a:bodyPr/>
          <a:lstStyle/>
          <a:p>
            <a:fld id="{A3AAEE95-CF11-4E3B-BACD-9FD6AA04DB3B}" type="datetimeFigureOut">
              <a:rPr lang="en-GB" smtClean="0"/>
              <a:t>22/06/2023</a:t>
            </a:fld>
            <a:endParaRPr lang="en-GB"/>
          </a:p>
        </p:txBody>
      </p:sp>
      <p:sp>
        <p:nvSpPr>
          <p:cNvPr id="5" name="Footer Placeholder 4">
            <a:extLst>
              <a:ext uri="{FF2B5EF4-FFF2-40B4-BE49-F238E27FC236}">
                <a16:creationId xmlns:a16="http://schemas.microsoft.com/office/drawing/2014/main" id="{5E11C087-B300-AC5F-0061-4E933C0540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C17D05-56A1-0178-A06F-0F5F91FA5C58}"/>
              </a:ext>
            </a:extLst>
          </p:cNvPr>
          <p:cNvSpPr>
            <a:spLocks noGrp="1"/>
          </p:cNvSpPr>
          <p:nvPr>
            <p:ph type="sldNum" sz="quarter" idx="12"/>
          </p:nvPr>
        </p:nvSpPr>
        <p:spPr/>
        <p:txBody>
          <a:bodyPr/>
          <a:lstStyle/>
          <a:p>
            <a:fld id="{8FCC40B6-B01B-4C1C-B111-111830D25532}" type="slidenum">
              <a:rPr lang="en-GB" smtClean="0"/>
              <a:t>‹#›</a:t>
            </a:fld>
            <a:endParaRPr lang="en-GB"/>
          </a:p>
        </p:txBody>
      </p:sp>
      <p:sp>
        <p:nvSpPr>
          <p:cNvPr id="8" name="Freeform: Shape 7">
            <a:extLst>
              <a:ext uri="{FF2B5EF4-FFF2-40B4-BE49-F238E27FC236}">
                <a16:creationId xmlns:a16="http://schemas.microsoft.com/office/drawing/2014/main" id="{E34984A3-72CF-840F-ECC1-0213AFF04FC1}"/>
              </a:ext>
            </a:extLst>
          </p:cNvPr>
          <p:cNvSpPr/>
          <p:nvPr userDrawn="1"/>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99567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F74BBE-A73C-F41C-97C2-58B51CCF2A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F126A7-74AE-2774-C9B0-2AD76610AE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C50D8-7E91-C683-8B66-69C5285F5395}"/>
              </a:ext>
            </a:extLst>
          </p:cNvPr>
          <p:cNvSpPr>
            <a:spLocks noGrp="1"/>
          </p:cNvSpPr>
          <p:nvPr>
            <p:ph type="dt" sz="half" idx="10"/>
          </p:nvPr>
        </p:nvSpPr>
        <p:spPr/>
        <p:txBody>
          <a:bodyPr/>
          <a:lstStyle/>
          <a:p>
            <a:fld id="{A3AAEE95-CF11-4E3B-BACD-9FD6AA04DB3B}" type="datetimeFigureOut">
              <a:rPr lang="en-GB" smtClean="0"/>
              <a:t>22/06/2023</a:t>
            </a:fld>
            <a:endParaRPr lang="en-GB"/>
          </a:p>
        </p:txBody>
      </p:sp>
      <p:sp>
        <p:nvSpPr>
          <p:cNvPr id="5" name="Footer Placeholder 4">
            <a:extLst>
              <a:ext uri="{FF2B5EF4-FFF2-40B4-BE49-F238E27FC236}">
                <a16:creationId xmlns:a16="http://schemas.microsoft.com/office/drawing/2014/main" id="{046DBA2B-58E0-EAA0-D0C0-2518E12809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F2AE0-1DB5-E2B6-3347-F915F5F20FDF}"/>
              </a:ext>
            </a:extLst>
          </p:cNvPr>
          <p:cNvSpPr>
            <a:spLocks noGrp="1"/>
          </p:cNvSpPr>
          <p:nvPr>
            <p:ph type="sldNum" sz="quarter" idx="12"/>
          </p:nvPr>
        </p:nvSpPr>
        <p:spPr/>
        <p:txBody>
          <a:bodyPr/>
          <a:lstStyle/>
          <a:p>
            <a:fld id="{8FCC40B6-B01B-4C1C-B111-111830D25532}" type="slidenum">
              <a:rPr lang="en-GB" smtClean="0"/>
              <a:t>‹#›</a:t>
            </a:fld>
            <a:endParaRPr lang="en-GB"/>
          </a:p>
        </p:txBody>
      </p:sp>
      <p:sp>
        <p:nvSpPr>
          <p:cNvPr id="8" name="Freeform: Shape 7">
            <a:extLst>
              <a:ext uri="{FF2B5EF4-FFF2-40B4-BE49-F238E27FC236}">
                <a16:creationId xmlns:a16="http://schemas.microsoft.com/office/drawing/2014/main" id="{AF9B4F13-59EF-742D-5809-CC8B14174F84}"/>
              </a:ext>
            </a:extLst>
          </p:cNvPr>
          <p:cNvSpPr/>
          <p:nvPr userDrawn="1"/>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60645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8773E-984A-83D3-67D5-904AA177B1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FC1883-0382-7C5D-DCC1-37DBE82487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D1368D-83F9-E595-373F-2EA8E57B73C5}"/>
              </a:ext>
            </a:extLst>
          </p:cNvPr>
          <p:cNvSpPr>
            <a:spLocks noGrp="1"/>
          </p:cNvSpPr>
          <p:nvPr>
            <p:ph type="dt" sz="half" idx="10"/>
          </p:nvPr>
        </p:nvSpPr>
        <p:spPr/>
        <p:txBody>
          <a:bodyPr/>
          <a:lstStyle/>
          <a:p>
            <a:fld id="{A3AAEE95-CF11-4E3B-BACD-9FD6AA04DB3B}" type="datetimeFigureOut">
              <a:rPr lang="en-GB" smtClean="0"/>
              <a:t>22/06/2023</a:t>
            </a:fld>
            <a:endParaRPr lang="en-GB"/>
          </a:p>
        </p:txBody>
      </p:sp>
      <p:sp>
        <p:nvSpPr>
          <p:cNvPr id="5" name="Footer Placeholder 4">
            <a:extLst>
              <a:ext uri="{FF2B5EF4-FFF2-40B4-BE49-F238E27FC236}">
                <a16:creationId xmlns:a16="http://schemas.microsoft.com/office/drawing/2014/main" id="{F13010A8-A88C-E880-04D3-21C68412B2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29571-C74D-68D9-0997-063E65F9E0B7}"/>
              </a:ext>
            </a:extLst>
          </p:cNvPr>
          <p:cNvSpPr>
            <a:spLocks noGrp="1"/>
          </p:cNvSpPr>
          <p:nvPr>
            <p:ph type="sldNum" sz="quarter" idx="12"/>
          </p:nvPr>
        </p:nvSpPr>
        <p:spPr/>
        <p:txBody>
          <a:bodyPr/>
          <a:lstStyle/>
          <a:p>
            <a:fld id="{8FCC40B6-B01B-4C1C-B111-111830D25532}" type="slidenum">
              <a:rPr lang="en-GB" smtClean="0"/>
              <a:t>‹#›</a:t>
            </a:fld>
            <a:endParaRPr lang="en-GB"/>
          </a:p>
        </p:txBody>
      </p:sp>
      <p:sp>
        <p:nvSpPr>
          <p:cNvPr id="8" name="Freeform: Shape 7">
            <a:extLst>
              <a:ext uri="{FF2B5EF4-FFF2-40B4-BE49-F238E27FC236}">
                <a16:creationId xmlns:a16="http://schemas.microsoft.com/office/drawing/2014/main" id="{A1A9C1CA-DBC3-736E-4A7F-21D4BDE106FC}"/>
              </a:ext>
            </a:extLst>
          </p:cNvPr>
          <p:cNvSpPr/>
          <p:nvPr userDrawn="1"/>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02235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6044-662A-8C5E-2DCE-84EF511ACF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463590-EA99-EC53-0128-9C33187D1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0B6852-8DEE-5667-AC3A-597C12D08E50}"/>
              </a:ext>
            </a:extLst>
          </p:cNvPr>
          <p:cNvSpPr>
            <a:spLocks noGrp="1"/>
          </p:cNvSpPr>
          <p:nvPr>
            <p:ph type="dt" sz="half" idx="10"/>
          </p:nvPr>
        </p:nvSpPr>
        <p:spPr/>
        <p:txBody>
          <a:bodyPr/>
          <a:lstStyle/>
          <a:p>
            <a:fld id="{A3AAEE95-CF11-4E3B-BACD-9FD6AA04DB3B}" type="datetimeFigureOut">
              <a:rPr lang="en-GB" smtClean="0"/>
              <a:t>22/06/2023</a:t>
            </a:fld>
            <a:endParaRPr lang="en-GB"/>
          </a:p>
        </p:txBody>
      </p:sp>
      <p:sp>
        <p:nvSpPr>
          <p:cNvPr id="5" name="Footer Placeholder 4">
            <a:extLst>
              <a:ext uri="{FF2B5EF4-FFF2-40B4-BE49-F238E27FC236}">
                <a16:creationId xmlns:a16="http://schemas.microsoft.com/office/drawing/2014/main" id="{98F3E337-7B32-88DD-2579-1F80006D99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E4F45A-F8A3-FE6F-6F9C-92AB8E7EA3A2}"/>
              </a:ext>
            </a:extLst>
          </p:cNvPr>
          <p:cNvSpPr>
            <a:spLocks noGrp="1"/>
          </p:cNvSpPr>
          <p:nvPr>
            <p:ph type="sldNum" sz="quarter" idx="12"/>
          </p:nvPr>
        </p:nvSpPr>
        <p:spPr/>
        <p:txBody>
          <a:bodyPr/>
          <a:lstStyle/>
          <a:p>
            <a:fld id="{8FCC40B6-B01B-4C1C-B111-111830D25532}" type="slidenum">
              <a:rPr lang="en-GB" smtClean="0"/>
              <a:t>‹#›</a:t>
            </a:fld>
            <a:endParaRPr lang="en-GB"/>
          </a:p>
        </p:txBody>
      </p:sp>
      <p:sp>
        <p:nvSpPr>
          <p:cNvPr id="8" name="Freeform: Shape 7">
            <a:extLst>
              <a:ext uri="{FF2B5EF4-FFF2-40B4-BE49-F238E27FC236}">
                <a16:creationId xmlns:a16="http://schemas.microsoft.com/office/drawing/2014/main" id="{D77D643F-C0BC-F686-D23C-E21216FEADAD}"/>
              </a:ext>
            </a:extLst>
          </p:cNvPr>
          <p:cNvSpPr/>
          <p:nvPr userDrawn="1"/>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959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62DA-0305-EE9E-4261-D6F95C77A0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636616-8B33-596B-C7FD-6F7CA7AE1C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CD4B40-8917-8943-9CC5-CC359175DD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A64883-394B-F97E-4148-310B7C195AA4}"/>
              </a:ext>
            </a:extLst>
          </p:cNvPr>
          <p:cNvSpPr>
            <a:spLocks noGrp="1"/>
          </p:cNvSpPr>
          <p:nvPr>
            <p:ph type="dt" sz="half" idx="10"/>
          </p:nvPr>
        </p:nvSpPr>
        <p:spPr/>
        <p:txBody>
          <a:bodyPr/>
          <a:lstStyle/>
          <a:p>
            <a:fld id="{A3AAEE95-CF11-4E3B-BACD-9FD6AA04DB3B}" type="datetimeFigureOut">
              <a:rPr lang="en-GB" smtClean="0"/>
              <a:t>22/06/2023</a:t>
            </a:fld>
            <a:endParaRPr lang="en-GB"/>
          </a:p>
        </p:txBody>
      </p:sp>
      <p:sp>
        <p:nvSpPr>
          <p:cNvPr id="6" name="Footer Placeholder 5">
            <a:extLst>
              <a:ext uri="{FF2B5EF4-FFF2-40B4-BE49-F238E27FC236}">
                <a16:creationId xmlns:a16="http://schemas.microsoft.com/office/drawing/2014/main" id="{F0848077-3992-F52B-EAD1-EE28C12B4E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4C0310-9442-B5B5-7EA8-C28158C461E3}"/>
              </a:ext>
            </a:extLst>
          </p:cNvPr>
          <p:cNvSpPr>
            <a:spLocks noGrp="1"/>
          </p:cNvSpPr>
          <p:nvPr>
            <p:ph type="sldNum" sz="quarter" idx="12"/>
          </p:nvPr>
        </p:nvSpPr>
        <p:spPr/>
        <p:txBody>
          <a:bodyPr/>
          <a:lstStyle/>
          <a:p>
            <a:fld id="{8FCC40B6-B01B-4C1C-B111-111830D25532}" type="slidenum">
              <a:rPr lang="en-GB" smtClean="0"/>
              <a:t>‹#›</a:t>
            </a:fld>
            <a:endParaRPr lang="en-GB"/>
          </a:p>
        </p:txBody>
      </p:sp>
      <p:sp>
        <p:nvSpPr>
          <p:cNvPr id="9" name="Freeform: Shape 8">
            <a:extLst>
              <a:ext uri="{FF2B5EF4-FFF2-40B4-BE49-F238E27FC236}">
                <a16:creationId xmlns:a16="http://schemas.microsoft.com/office/drawing/2014/main" id="{1E8389EA-579F-33DA-A7E5-99803FC1333C}"/>
              </a:ext>
            </a:extLst>
          </p:cNvPr>
          <p:cNvSpPr/>
          <p:nvPr userDrawn="1"/>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59010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433C-7DCE-B51A-5475-FDEED909BD4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0711B5-A4EF-B88E-F1D5-22F0CC1786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69595-2331-4268-C9AD-F15477FE4A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7D308E-1818-C4E1-1E29-328FFF50C3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E906F8-BE8A-30B9-505D-47FAE67BD7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89C580-ED15-7C0C-9A65-2528D41A9F57}"/>
              </a:ext>
            </a:extLst>
          </p:cNvPr>
          <p:cNvSpPr>
            <a:spLocks noGrp="1"/>
          </p:cNvSpPr>
          <p:nvPr>
            <p:ph type="dt" sz="half" idx="10"/>
          </p:nvPr>
        </p:nvSpPr>
        <p:spPr/>
        <p:txBody>
          <a:bodyPr/>
          <a:lstStyle/>
          <a:p>
            <a:fld id="{A3AAEE95-CF11-4E3B-BACD-9FD6AA04DB3B}" type="datetimeFigureOut">
              <a:rPr lang="en-GB" smtClean="0"/>
              <a:t>22/06/2023</a:t>
            </a:fld>
            <a:endParaRPr lang="en-GB"/>
          </a:p>
        </p:txBody>
      </p:sp>
      <p:sp>
        <p:nvSpPr>
          <p:cNvPr id="8" name="Footer Placeholder 7">
            <a:extLst>
              <a:ext uri="{FF2B5EF4-FFF2-40B4-BE49-F238E27FC236}">
                <a16:creationId xmlns:a16="http://schemas.microsoft.com/office/drawing/2014/main" id="{DF4FA47E-0D6C-9987-27E4-2874DB4CE7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2685C5-1A3A-5FCA-33FB-EAC457FE895C}"/>
              </a:ext>
            </a:extLst>
          </p:cNvPr>
          <p:cNvSpPr>
            <a:spLocks noGrp="1"/>
          </p:cNvSpPr>
          <p:nvPr>
            <p:ph type="sldNum" sz="quarter" idx="12"/>
          </p:nvPr>
        </p:nvSpPr>
        <p:spPr/>
        <p:txBody>
          <a:bodyPr/>
          <a:lstStyle/>
          <a:p>
            <a:fld id="{8FCC40B6-B01B-4C1C-B111-111830D25532}" type="slidenum">
              <a:rPr lang="en-GB" smtClean="0"/>
              <a:t>‹#›</a:t>
            </a:fld>
            <a:endParaRPr lang="en-GB"/>
          </a:p>
        </p:txBody>
      </p:sp>
      <p:sp>
        <p:nvSpPr>
          <p:cNvPr id="11" name="Freeform: Shape 10">
            <a:extLst>
              <a:ext uri="{FF2B5EF4-FFF2-40B4-BE49-F238E27FC236}">
                <a16:creationId xmlns:a16="http://schemas.microsoft.com/office/drawing/2014/main" id="{8B33F90D-3BFD-7268-734A-5305157927C8}"/>
              </a:ext>
            </a:extLst>
          </p:cNvPr>
          <p:cNvSpPr/>
          <p:nvPr userDrawn="1"/>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40669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2243-A044-160F-C16B-65DB8B3FEC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4F16A7-00A7-A997-F950-0FACC114F427}"/>
              </a:ext>
            </a:extLst>
          </p:cNvPr>
          <p:cNvSpPr>
            <a:spLocks noGrp="1"/>
          </p:cNvSpPr>
          <p:nvPr>
            <p:ph type="dt" sz="half" idx="10"/>
          </p:nvPr>
        </p:nvSpPr>
        <p:spPr/>
        <p:txBody>
          <a:bodyPr/>
          <a:lstStyle/>
          <a:p>
            <a:fld id="{A3AAEE95-CF11-4E3B-BACD-9FD6AA04DB3B}" type="datetimeFigureOut">
              <a:rPr lang="en-GB" smtClean="0"/>
              <a:t>22/06/2023</a:t>
            </a:fld>
            <a:endParaRPr lang="en-GB"/>
          </a:p>
        </p:txBody>
      </p:sp>
      <p:sp>
        <p:nvSpPr>
          <p:cNvPr id="4" name="Footer Placeholder 3">
            <a:extLst>
              <a:ext uri="{FF2B5EF4-FFF2-40B4-BE49-F238E27FC236}">
                <a16:creationId xmlns:a16="http://schemas.microsoft.com/office/drawing/2014/main" id="{9F1CF958-32F9-6F50-C277-D6874DF69E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057549-2C3D-6417-DE1B-9825BA8CF028}"/>
              </a:ext>
            </a:extLst>
          </p:cNvPr>
          <p:cNvSpPr>
            <a:spLocks noGrp="1"/>
          </p:cNvSpPr>
          <p:nvPr>
            <p:ph type="sldNum" sz="quarter" idx="12"/>
          </p:nvPr>
        </p:nvSpPr>
        <p:spPr/>
        <p:txBody>
          <a:bodyPr/>
          <a:lstStyle/>
          <a:p>
            <a:fld id="{8FCC40B6-B01B-4C1C-B111-111830D25532}" type="slidenum">
              <a:rPr lang="en-GB" smtClean="0"/>
              <a:t>‹#›</a:t>
            </a:fld>
            <a:endParaRPr lang="en-GB"/>
          </a:p>
        </p:txBody>
      </p:sp>
      <p:sp>
        <p:nvSpPr>
          <p:cNvPr id="7" name="Freeform: Shape 6">
            <a:extLst>
              <a:ext uri="{FF2B5EF4-FFF2-40B4-BE49-F238E27FC236}">
                <a16:creationId xmlns:a16="http://schemas.microsoft.com/office/drawing/2014/main" id="{46E25DE9-E201-0592-1D9F-CC42BD2847CD}"/>
              </a:ext>
            </a:extLst>
          </p:cNvPr>
          <p:cNvSpPr/>
          <p:nvPr userDrawn="1"/>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41428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F1CE1F-E66B-98D8-F908-7152A357BDC9}"/>
              </a:ext>
            </a:extLst>
          </p:cNvPr>
          <p:cNvSpPr>
            <a:spLocks noGrp="1"/>
          </p:cNvSpPr>
          <p:nvPr>
            <p:ph type="dt" sz="half" idx="10"/>
          </p:nvPr>
        </p:nvSpPr>
        <p:spPr/>
        <p:txBody>
          <a:bodyPr/>
          <a:lstStyle/>
          <a:p>
            <a:fld id="{A3AAEE95-CF11-4E3B-BACD-9FD6AA04DB3B}" type="datetimeFigureOut">
              <a:rPr lang="en-GB" smtClean="0"/>
              <a:t>22/06/2023</a:t>
            </a:fld>
            <a:endParaRPr lang="en-GB"/>
          </a:p>
        </p:txBody>
      </p:sp>
      <p:sp>
        <p:nvSpPr>
          <p:cNvPr id="3" name="Footer Placeholder 2">
            <a:extLst>
              <a:ext uri="{FF2B5EF4-FFF2-40B4-BE49-F238E27FC236}">
                <a16:creationId xmlns:a16="http://schemas.microsoft.com/office/drawing/2014/main" id="{BF0651CF-AB44-1D42-4205-DA9F3B0218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F6DCEEC-C271-FDC5-8FF3-D547772A9DCD}"/>
              </a:ext>
            </a:extLst>
          </p:cNvPr>
          <p:cNvSpPr>
            <a:spLocks noGrp="1"/>
          </p:cNvSpPr>
          <p:nvPr>
            <p:ph type="sldNum" sz="quarter" idx="12"/>
          </p:nvPr>
        </p:nvSpPr>
        <p:spPr/>
        <p:txBody>
          <a:bodyPr/>
          <a:lstStyle/>
          <a:p>
            <a:fld id="{8FCC40B6-B01B-4C1C-B111-111830D25532}" type="slidenum">
              <a:rPr lang="en-GB" smtClean="0"/>
              <a:t>‹#›</a:t>
            </a:fld>
            <a:endParaRPr lang="en-GB"/>
          </a:p>
        </p:txBody>
      </p:sp>
      <p:sp>
        <p:nvSpPr>
          <p:cNvPr id="6" name="Freeform: Shape 5">
            <a:extLst>
              <a:ext uri="{FF2B5EF4-FFF2-40B4-BE49-F238E27FC236}">
                <a16:creationId xmlns:a16="http://schemas.microsoft.com/office/drawing/2014/main" id="{1CF22E9C-A2A5-9E8F-5E09-7365E4098894}"/>
              </a:ext>
            </a:extLst>
          </p:cNvPr>
          <p:cNvSpPr/>
          <p:nvPr userDrawn="1"/>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84207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DED3-A34E-33C7-FE7F-8804AB8F9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828AB2-357A-2B28-780C-7F0685ACB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904B30-6596-A76E-8F0E-FA789C333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4E0CDA-1D72-59AE-1D03-A1BEBFEFA597}"/>
              </a:ext>
            </a:extLst>
          </p:cNvPr>
          <p:cNvSpPr>
            <a:spLocks noGrp="1"/>
          </p:cNvSpPr>
          <p:nvPr>
            <p:ph type="dt" sz="half" idx="10"/>
          </p:nvPr>
        </p:nvSpPr>
        <p:spPr/>
        <p:txBody>
          <a:bodyPr/>
          <a:lstStyle/>
          <a:p>
            <a:fld id="{A3AAEE95-CF11-4E3B-BACD-9FD6AA04DB3B}" type="datetimeFigureOut">
              <a:rPr lang="en-GB" smtClean="0"/>
              <a:t>22/06/2023</a:t>
            </a:fld>
            <a:endParaRPr lang="en-GB"/>
          </a:p>
        </p:txBody>
      </p:sp>
      <p:sp>
        <p:nvSpPr>
          <p:cNvPr id="6" name="Footer Placeholder 5">
            <a:extLst>
              <a:ext uri="{FF2B5EF4-FFF2-40B4-BE49-F238E27FC236}">
                <a16:creationId xmlns:a16="http://schemas.microsoft.com/office/drawing/2014/main" id="{5518FF0B-F6CD-FA81-96C3-CF0219E595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33FE04-1138-4927-FFF9-C887CD1986A3}"/>
              </a:ext>
            </a:extLst>
          </p:cNvPr>
          <p:cNvSpPr>
            <a:spLocks noGrp="1"/>
          </p:cNvSpPr>
          <p:nvPr>
            <p:ph type="sldNum" sz="quarter" idx="12"/>
          </p:nvPr>
        </p:nvSpPr>
        <p:spPr/>
        <p:txBody>
          <a:bodyPr/>
          <a:lstStyle/>
          <a:p>
            <a:fld id="{8FCC40B6-B01B-4C1C-B111-111830D25532}" type="slidenum">
              <a:rPr lang="en-GB" smtClean="0"/>
              <a:t>‹#›</a:t>
            </a:fld>
            <a:endParaRPr lang="en-GB"/>
          </a:p>
        </p:txBody>
      </p:sp>
      <p:sp>
        <p:nvSpPr>
          <p:cNvPr id="9" name="Freeform: Shape 8">
            <a:extLst>
              <a:ext uri="{FF2B5EF4-FFF2-40B4-BE49-F238E27FC236}">
                <a16:creationId xmlns:a16="http://schemas.microsoft.com/office/drawing/2014/main" id="{1DB9A847-2F60-DA34-4BF7-B8F09BB98783}"/>
              </a:ext>
            </a:extLst>
          </p:cNvPr>
          <p:cNvSpPr/>
          <p:nvPr userDrawn="1"/>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61470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D023-3806-B6CF-61B1-3FBE24948F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D0469C-5759-96E6-C163-FBE9FB7A9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3AD79A-B49F-DEBA-453F-9A5128C33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0F0F9-C6DD-47D6-E200-AC55FA5BDA83}"/>
              </a:ext>
            </a:extLst>
          </p:cNvPr>
          <p:cNvSpPr>
            <a:spLocks noGrp="1"/>
          </p:cNvSpPr>
          <p:nvPr>
            <p:ph type="dt" sz="half" idx="10"/>
          </p:nvPr>
        </p:nvSpPr>
        <p:spPr/>
        <p:txBody>
          <a:bodyPr/>
          <a:lstStyle/>
          <a:p>
            <a:fld id="{A3AAEE95-CF11-4E3B-BACD-9FD6AA04DB3B}" type="datetimeFigureOut">
              <a:rPr lang="en-GB" smtClean="0"/>
              <a:t>22/06/2023</a:t>
            </a:fld>
            <a:endParaRPr lang="en-GB"/>
          </a:p>
        </p:txBody>
      </p:sp>
      <p:sp>
        <p:nvSpPr>
          <p:cNvPr id="6" name="Footer Placeholder 5">
            <a:extLst>
              <a:ext uri="{FF2B5EF4-FFF2-40B4-BE49-F238E27FC236}">
                <a16:creationId xmlns:a16="http://schemas.microsoft.com/office/drawing/2014/main" id="{FC4151AA-DE7A-7A51-E2B7-89B6C4C047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7DFEF7-D955-A1A4-A73E-A7F91F02696D}"/>
              </a:ext>
            </a:extLst>
          </p:cNvPr>
          <p:cNvSpPr>
            <a:spLocks noGrp="1"/>
          </p:cNvSpPr>
          <p:nvPr>
            <p:ph type="sldNum" sz="quarter" idx="12"/>
          </p:nvPr>
        </p:nvSpPr>
        <p:spPr/>
        <p:txBody>
          <a:bodyPr/>
          <a:lstStyle/>
          <a:p>
            <a:fld id="{8FCC40B6-B01B-4C1C-B111-111830D25532}" type="slidenum">
              <a:rPr lang="en-GB" smtClean="0"/>
              <a:t>‹#›</a:t>
            </a:fld>
            <a:endParaRPr lang="en-GB"/>
          </a:p>
        </p:txBody>
      </p:sp>
      <p:sp>
        <p:nvSpPr>
          <p:cNvPr id="9" name="Freeform: Shape 8">
            <a:extLst>
              <a:ext uri="{FF2B5EF4-FFF2-40B4-BE49-F238E27FC236}">
                <a16:creationId xmlns:a16="http://schemas.microsoft.com/office/drawing/2014/main" id="{43C68B80-F736-E852-2688-73EE1E4F8750}"/>
              </a:ext>
            </a:extLst>
          </p:cNvPr>
          <p:cNvSpPr/>
          <p:nvPr userDrawn="1"/>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96428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8DFD5D-4430-8E15-5A84-69A813680C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B773AF-9945-BF12-636C-E782150926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8540E-6326-C584-7E2E-9604F939DD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AEE95-CF11-4E3B-BACD-9FD6AA04DB3B}" type="datetimeFigureOut">
              <a:rPr lang="en-GB" smtClean="0"/>
              <a:t>22/06/2023</a:t>
            </a:fld>
            <a:endParaRPr lang="en-GB"/>
          </a:p>
        </p:txBody>
      </p:sp>
      <p:sp>
        <p:nvSpPr>
          <p:cNvPr id="5" name="Footer Placeholder 4">
            <a:extLst>
              <a:ext uri="{FF2B5EF4-FFF2-40B4-BE49-F238E27FC236}">
                <a16:creationId xmlns:a16="http://schemas.microsoft.com/office/drawing/2014/main" id="{24E85F18-D545-4166-BAD2-68B40E4FA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B855C1-675E-E097-1341-EAB8C875AF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40B6-B01B-4C1C-B111-111830D25532}" type="slidenum">
              <a:rPr lang="en-GB" smtClean="0"/>
              <a:t>‹#›</a:t>
            </a:fld>
            <a:endParaRPr lang="en-GB"/>
          </a:p>
        </p:txBody>
      </p:sp>
    </p:spTree>
    <p:extLst>
      <p:ext uri="{BB962C8B-B14F-4D97-AF65-F5344CB8AC3E}">
        <p14:creationId xmlns:p14="http://schemas.microsoft.com/office/powerpoint/2010/main" val="65915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es.org.sg/cn/for-companies/login/"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es.org.sg/cn/for-youths/singaporean-youths/"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fuwu.most.gov.cn/html/fwsx/wgrlhzq/bllc/bslc/20170703/123124323.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visaforchina.cn/#/guideNav/Guidance?visacenterCode=SGP2&amp;request_locale=en_US&amp;site_alias=SGP2_EN" TargetMode="External"/><Relationship Id="rId4" Type="http://schemas.openxmlformats.org/officeDocument/2006/relationships/hyperlink" Target="http://sg.china-embassy.gov.cn/chn/lsfw/fhqz/qzzlclyq/201410/t20141008_1925128.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es.org.sg/en/loe-application/school-login/"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fuwu.most.gov.cn/r/cms/zwpt/web/pdf/wgrlhzq/20170418182639_469.pdf" TargetMode="External"/><Relationship Id="rId2" Type="http://schemas.openxmlformats.org/officeDocument/2006/relationships/hyperlink" Target="https://fuwu.most.gov.cn/html/" TargetMode="External"/><Relationship Id="rId1" Type="http://schemas.openxmlformats.org/officeDocument/2006/relationships/slideLayout" Target="../slideLayouts/slideLayout1.xml"/><Relationship Id="rId4" Type="http://schemas.openxmlformats.org/officeDocument/2006/relationships/hyperlink" Target="https://fuwu.most.gov.cn/r/cms/zwpt/web/pdf/wgrlh/%E5%A4%96%E5%9B%BD%E4%BA%BA%E6%9D%A5%E5%8D%8E%E5%B7%A5%E4%BD%9C%E8%AE%B8%E5%8F%AF%E5%8A%9E%E7%90%86%E6%B5%81%E7%A8%8B%E5%9B%BE%EF%BC%88%E4%B8%AD%E8%8B%B1%E6%96%87%EF%BC%89.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fuwu.most.gov.cn/r/cms/zwpt/web/pdf/wgrlhzq/20170418182639_469.pdf" TargetMode="External"/><Relationship Id="rId2" Type="http://schemas.openxmlformats.org/officeDocument/2006/relationships/hyperlink" Target="https://fuwu.most.gov.cn/html/" TargetMode="External"/><Relationship Id="rId1" Type="http://schemas.openxmlformats.org/officeDocument/2006/relationships/slideLayout" Target="../slideLayouts/slideLayout1.xml"/><Relationship Id="rId5" Type="http://schemas.openxmlformats.org/officeDocument/2006/relationships/hyperlink" Target="https://fuwu.most.gov.cn/html/bszx/xzxkl/20181221/2947.html" TargetMode="External"/><Relationship Id="rId4" Type="http://schemas.openxmlformats.org/officeDocument/2006/relationships/hyperlink" Target="https://fuwu.most.gov.cn/r/cms/zwpt/web/pdf/wgrlh/%E5%A4%96%E5%9B%BD%E4%BA%BA%E6%9D%A5%E5%8D%8E%E5%B7%A5%E4%BD%9C%E8%AE%B8%E5%8F%AF%E5%8A%9E%E7%90%86%E6%B5%81%E7%A8%8B%E5%9B%BE%EF%BC%88%E4%B8%AD%E8%8B%B1%E6%96%87%EF%BC%89.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g.china-embassy.gov.cn/chn/lsfw/fhqz/qzzlclyq/201410/t20141008_1925128.htm" TargetMode="External"/><Relationship Id="rId2" Type="http://schemas.openxmlformats.org/officeDocument/2006/relationships/hyperlink" Target="https://www.visaforchina.cn/SGP2_EN/" TargetMode="External"/><Relationship Id="rId1" Type="http://schemas.openxmlformats.org/officeDocument/2006/relationships/slideLayout" Target="../slideLayouts/slideLayout1.xml"/><Relationship Id="rId4" Type="http://schemas.openxmlformats.org/officeDocument/2006/relationships/hyperlink" Target="https://www.visaforchina.cn/SGP2_ZH/yyxz/261508.shtml"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fuwu.most.gov.cn/html/"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nia.gov.cn/n741445/n741619/n894511/c896337/content.html" TargetMode="External"/><Relationship Id="rId2" Type="http://schemas.openxmlformats.org/officeDocument/2006/relationships/hyperlink" Target="https://www.nia.gov.cn/n741440/n741587/n1316094/n1355872/c1356308/content.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90D702-2FEC-CF94-4C54-84456B1AA431}"/>
              </a:ext>
            </a:extLst>
          </p:cNvPr>
          <p:cNvSpPr>
            <a:spLocks noGrp="1"/>
          </p:cNvSpPr>
          <p:nvPr>
            <p:ph type="subTitle" idx="1"/>
          </p:nvPr>
        </p:nvSpPr>
        <p:spPr>
          <a:xfrm>
            <a:off x="1524000" y="1911466"/>
            <a:ext cx="9144000" cy="1655762"/>
          </a:xfrm>
        </p:spPr>
        <p:txBody>
          <a:bodyPr>
            <a:noAutofit/>
          </a:bodyPr>
          <a:lstStyle/>
          <a:p>
            <a:r>
              <a:rPr lang="zh-CN" altLang="en-US" sz="6000" b="1">
                <a:solidFill>
                  <a:schemeClr val="accent1">
                    <a:lumMod val="75000"/>
                  </a:schemeClr>
                </a:solidFill>
                <a:latin typeface="KaiTi" panose="02010609060101010101" pitchFamily="49" charset="-122"/>
                <a:ea typeface="KaiTi" panose="02010609060101010101" pitchFamily="49" charset="-122"/>
              </a:rPr>
              <a:t>青年实习交流计划（</a:t>
            </a:r>
            <a:r>
              <a:rPr lang="en-US" altLang="zh-CN" sz="6000" b="1">
                <a:solidFill>
                  <a:schemeClr val="accent1">
                    <a:lumMod val="75000"/>
                  </a:schemeClr>
                </a:solidFill>
                <a:latin typeface="KaiTi" panose="02010609060101010101" pitchFamily="49" charset="-122"/>
                <a:ea typeface="KaiTi" panose="02010609060101010101" pitchFamily="49" charset="-122"/>
              </a:rPr>
              <a:t>YES)</a:t>
            </a:r>
          </a:p>
          <a:p>
            <a:r>
              <a:rPr lang="zh-CN" altLang="en-US" sz="6000" b="1">
                <a:solidFill>
                  <a:schemeClr val="accent1">
                    <a:lumMod val="75000"/>
                  </a:schemeClr>
                </a:solidFill>
                <a:latin typeface="KaiTi" panose="02010609060101010101" pitchFamily="49" charset="-122"/>
                <a:ea typeface="KaiTi" panose="02010609060101010101" pitchFamily="49" charset="-122"/>
              </a:rPr>
              <a:t>企业资料包</a:t>
            </a:r>
            <a:br>
              <a:rPr lang="en-US" altLang="zh-CN" sz="6000" b="1">
                <a:solidFill>
                  <a:schemeClr val="accent1">
                    <a:lumMod val="75000"/>
                  </a:schemeClr>
                </a:solidFill>
                <a:latin typeface="KaiTi" panose="02010609060101010101" pitchFamily="49" charset="-122"/>
                <a:ea typeface="KaiTi" panose="02010609060101010101" pitchFamily="49" charset="-122"/>
              </a:rPr>
            </a:br>
            <a:endParaRPr lang="en-US" altLang="zh-CN" b="1">
              <a:solidFill>
                <a:schemeClr val="accent1">
                  <a:lumMod val="75000"/>
                </a:schemeClr>
              </a:solidFill>
              <a:latin typeface="KaiTi" panose="02010609060101010101" pitchFamily="49" charset="-122"/>
              <a:ea typeface="KaiTi" panose="02010609060101010101" pitchFamily="49" charset="-122"/>
            </a:endParaRPr>
          </a:p>
          <a:p>
            <a:r>
              <a:rPr lang="en-US" altLang="zh-CN" sz="6000" b="1">
                <a:solidFill>
                  <a:schemeClr val="accent1">
                    <a:lumMod val="75000"/>
                  </a:schemeClr>
                </a:solidFill>
                <a:latin typeface="KaiTi" panose="02010609060101010101" pitchFamily="49" charset="-122"/>
                <a:ea typeface="KaiTi" panose="02010609060101010101" pitchFamily="49" charset="-122"/>
              </a:rPr>
              <a:t>【</a:t>
            </a:r>
            <a:r>
              <a:rPr lang="zh-CN" altLang="en-US" sz="6000" b="1">
                <a:solidFill>
                  <a:schemeClr val="accent1">
                    <a:lumMod val="75000"/>
                  </a:schemeClr>
                </a:solidFill>
                <a:latin typeface="KaiTi" panose="02010609060101010101" pitchFamily="49" charset="-122"/>
                <a:ea typeface="KaiTi" panose="02010609060101010101" pitchFamily="49" charset="-122"/>
              </a:rPr>
              <a:t>在华接收单位</a:t>
            </a:r>
            <a:r>
              <a:rPr lang="en-US" altLang="zh-CN" sz="6000" b="1">
                <a:solidFill>
                  <a:schemeClr val="accent1">
                    <a:lumMod val="75000"/>
                  </a:schemeClr>
                </a:solidFill>
                <a:latin typeface="KaiTi" panose="02010609060101010101" pitchFamily="49" charset="-122"/>
                <a:ea typeface="KaiTi" panose="02010609060101010101" pitchFamily="49" charset="-122"/>
              </a:rPr>
              <a:t>】</a:t>
            </a:r>
            <a:endParaRPr lang="en-GB" sz="6000" b="1">
              <a:solidFill>
                <a:schemeClr val="accent1">
                  <a:lumMod val="75000"/>
                </a:schemeClr>
              </a:solidFill>
              <a:latin typeface="KaiTi" panose="02010609060101010101" pitchFamily="49" charset="-122"/>
              <a:ea typeface="KaiTi" panose="02010609060101010101" pitchFamily="49" charset="-122"/>
            </a:endParaRPr>
          </a:p>
        </p:txBody>
      </p:sp>
      <p:pic>
        <p:nvPicPr>
          <p:cNvPr id="6" name="Picture 5" descr="A picture containing logo&#10;&#10;Description automatically generated">
            <a:extLst>
              <a:ext uri="{FF2B5EF4-FFF2-40B4-BE49-F238E27FC236}">
                <a16:creationId xmlns:a16="http://schemas.microsoft.com/office/drawing/2014/main" id="{00F96095-D02A-C96B-0726-3B761D01C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796" y="396163"/>
            <a:ext cx="1666929" cy="1043781"/>
          </a:xfrm>
          <a:prstGeom prst="rect">
            <a:avLst/>
          </a:prstGeom>
        </p:spPr>
      </p:pic>
      <p:pic>
        <p:nvPicPr>
          <p:cNvPr id="1026" name="Picture 2">
            <a:extLst>
              <a:ext uri="{FF2B5EF4-FFF2-40B4-BE49-F238E27FC236}">
                <a16:creationId xmlns:a16="http://schemas.microsoft.com/office/drawing/2014/main" id="{6714A87D-BF55-ED47-A9FF-5DE40E3F7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733747"/>
            <a:ext cx="2460625" cy="368615"/>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90CC9BD9-D512-0142-07DA-794B9E0834F1}"/>
              </a:ext>
            </a:extLst>
          </p:cNvPr>
          <p:cNvSpPr/>
          <p:nvPr/>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334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C903E-BD84-F849-07C7-9C69FBE57607}"/>
              </a:ext>
            </a:extLst>
          </p:cNvPr>
          <p:cNvPicPr>
            <a:picLocks noChangeAspect="1"/>
          </p:cNvPicPr>
          <p:nvPr/>
        </p:nvPicPr>
        <p:blipFill rotWithShape="1">
          <a:blip r:embed="rId2">
            <a:alphaModFix amt="20000"/>
          </a:blip>
          <a:srcRect l="1396" t="44962" r="1539" b="13643"/>
          <a:stretch/>
        </p:blipFill>
        <p:spPr>
          <a:xfrm>
            <a:off x="228600" y="4381500"/>
            <a:ext cx="11734800" cy="2336799"/>
          </a:xfrm>
          <a:prstGeom prst="roundRect">
            <a:avLst/>
          </a:prstGeom>
        </p:spPr>
      </p:pic>
      <p:grpSp>
        <p:nvGrpSpPr>
          <p:cNvPr id="143" name="Group 142">
            <a:extLst>
              <a:ext uri="{FF2B5EF4-FFF2-40B4-BE49-F238E27FC236}">
                <a16:creationId xmlns:a16="http://schemas.microsoft.com/office/drawing/2014/main" id="{7A051FEE-D32B-B05C-5B46-B1ABA2A5A7FF}"/>
              </a:ext>
            </a:extLst>
          </p:cNvPr>
          <p:cNvGrpSpPr/>
          <p:nvPr/>
        </p:nvGrpSpPr>
        <p:grpSpPr>
          <a:xfrm>
            <a:off x="6271888" y="2665528"/>
            <a:ext cx="4600445" cy="1092155"/>
            <a:chOff x="6003833" y="2647352"/>
            <a:chExt cx="4600445" cy="1092155"/>
          </a:xfrm>
        </p:grpSpPr>
        <p:grpSp>
          <p:nvGrpSpPr>
            <p:cNvPr id="134" name="Group 133">
              <a:extLst>
                <a:ext uri="{FF2B5EF4-FFF2-40B4-BE49-F238E27FC236}">
                  <a16:creationId xmlns:a16="http://schemas.microsoft.com/office/drawing/2014/main" id="{8A24395C-8674-8D83-9E9F-EFBBEEEDF9E2}"/>
                </a:ext>
              </a:extLst>
            </p:cNvPr>
            <p:cNvGrpSpPr/>
            <p:nvPr/>
          </p:nvGrpSpPr>
          <p:grpSpPr>
            <a:xfrm>
              <a:off x="6003833" y="2647352"/>
              <a:ext cx="1012443" cy="1092155"/>
              <a:chOff x="827408" y="1414622"/>
              <a:chExt cx="1052123" cy="1092155"/>
            </a:xfrm>
          </p:grpSpPr>
          <p:sp>
            <p:nvSpPr>
              <p:cNvPr id="133" name="Freeform 10">
                <a:extLst>
                  <a:ext uri="{FF2B5EF4-FFF2-40B4-BE49-F238E27FC236}">
                    <a16:creationId xmlns:a16="http://schemas.microsoft.com/office/drawing/2014/main" id="{6FCB9615-CC80-DE19-10A4-F0BCCE91089B}"/>
                  </a:ext>
                </a:extLst>
              </p:cNvPr>
              <p:cNvSpPr>
                <a:spLocks/>
              </p:cNvSpPr>
              <p:nvPr/>
            </p:nvSpPr>
            <p:spPr bwMode="auto">
              <a:xfrm rot="3952642">
                <a:off x="1311133" y="1791971"/>
                <a:ext cx="945747" cy="191049"/>
              </a:xfrm>
              <a:custGeom>
                <a:avLst/>
                <a:gdLst>
                  <a:gd name="T0" fmla="*/ 0 w 392"/>
                  <a:gd name="T1" fmla="*/ 109 h 109"/>
                  <a:gd name="T2" fmla="*/ 196 w 392"/>
                  <a:gd name="T3" fmla="*/ 0 h 109"/>
                  <a:gd name="T4" fmla="*/ 392 w 392"/>
                  <a:gd name="T5" fmla="*/ 109 h 109"/>
                </a:gdLst>
                <a:ahLst/>
                <a:cxnLst>
                  <a:cxn ang="0">
                    <a:pos x="T0" y="T1"/>
                  </a:cxn>
                  <a:cxn ang="0">
                    <a:pos x="T2" y="T3"/>
                  </a:cxn>
                  <a:cxn ang="0">
                    <a:pos x="T4" y="T5"/>
                  </a:cxn>
                </a:cxnLst>
                <a:rect l="0" t="0" r="r" b="b"/>
                <a:pathLst>
                  <a:path w="392" h="109">
                    <a:moveTo>
                      <a:pt x="0" y="109"/>
                    </a:moveTo>
                    <a:cubicBezTo>
                      <a:pt x="41" y="44"/>
                      <a:pt x="114" y="0"/>
                      <a:pt x="196" y="0"/>
                    </a:cubicBezTo>
                    <a:cubicBezTo>
                      <a:pt x="279" y="0"/>
                      <a:pt x="352" y="44"/>
                      <a:pt x="392" y="109"/>
                    </a:cubicBezTo>
                  </a:path>
                </a:pathLst>
              </a:custGeom>
              <a:solidFill>
                <a:srgbClr val="FFFFFF"/>
              </a:solidFill>
              <a:ln w="25400"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8" name="Group 117">
                <a:extLst>
                  <a:ext uri="{FF2B5EF4-FFF2-40B4-BE49-F238E27FC236}">
                    <a16:creationId xmlns:a16="http://schemas.microsoft.com/office/drawing/2014/main" id="{FD49725E-238D-CD38-40C8-7A455C90B1AD}"/>
                  </a:ext>
                </a:extLst>
              </p:cNvPr>
              <p:cNvGrpSpPr/>
              <p:nvPr/>
            </p:nvGrpSpPr>
            <p:grpSpPr>
              <a:xfrm>
                <a:off x="827408" y="1594130"/>
                <a:ext cx="962931" cy="912647"/>
                <a:chOff x="636759" y="4094770"/>
                <a:chExt cx="962931" cy="912647"/>
              </a:xfrm>
            </p:grpSpPr>
            <p:grpSp>
              <p:nvGrpSpPr>
                <p:cNvPr id="60" name="Group 59">
                  <a:extLst>
                    <a:ext uri="{FF2B5EF4-FFF2-40B4-BE49-F238E27FC236}">
                      <a16:creationId xmlns:a16="http://schemas.microsoft.com/office/drawing/2014/main" id="{92B041FD-B540-38A0-7306-2E1B8E52A08D}"/>
                    </a:ext>
                  </a:extLst>
                </p:cNvPr>
                <p:cNvGrpSpPr/>
                <p:nvPr/>
              </p:nvGrpSpPr>
              <p:grpSpPr>
                <a:xfrm>
                  <a:off x="636759" y="4094770"/>
                  <a:ext cx="962931" cy="912647"/>
                  <a:chOff x="0" y="181075"/>
                  <a:chExt cx="1737360" cy="1737360"/>
                </a:xfrm>
              </p:grpSpPr>
              <p:sp>
                <p:nvSpPr>
                  <p:cNvPr id="67" name="Oval 66">
                    <a:extLst>
                      <a:ext uri="{FF2B5EF4-FFF2-40B4-BE49-F238E27FC236}">
                        <a16:creationId xmlns:a16="http://schemas.microsoft.com/office/drawing/2014/main" id="{215FB301-4715-5A99-CA48-FA97286363DA}"/>
                      </a:ext>
                    </a:extLst>
                  </p:cNvPr>
                  <p:cNvSpPr>
                    <a:spLocks noChangeArrowheads="1"/>
                  </p:cNvSpPr>
                  <p:nvPr/>
                </p:nvSpPr>
                <p:spPr bwMode="auto">
                  <a:xfrm>
                    <a:off x="0" y="181075"/>
                    <a:ext cx="1737360" cy="1737360"/>
                  </a:xfrm>
                  <a:prstGeom prst="ellipse">
                    <a:avLst/>
                  </a:prstGeom>
                  <a:solidFill>
                    <a:schemeClr val="accent4"/>
                  </a:solidFill>
                  <a:ln w="14288" cap="flat">
                    <a:solidFill>
                      <a:schemeClr val="accent4"/>
                    </a:solidFill>
                    <a:prstDash val="solid"/>
                    <a:miter lim="800000"/>
                    <a:headEnd/>
                    <a:tailEnd/>
                  </a:ln>
                  <a:effectLst>
                    <a:outerShdw blurRad="63500" sx="102000" sy="102000" algn="c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Oval 67">
                    <a:extLst>
                      <a:ext uri="{FF2B5EF4-FFF2-40B4-BE49-F238E27FC236}">
                        <a16:creationId xmlns:a16="http://schemas.microsoft.com/office/drawing/2014/main" id="{DD56AD26-13B4-2AD6-9B94-AD798FFAD738}"/>
                      </a:ext>
                    </a:extLst>
                  </p:cNvPr>
                  <p:cNvSpPr>
                    <a:spLocks noChangeArrowheads="1"/>
                  </p:cNvSpPr>
                  <p:nvPr/>
                </p:nvSpPr>
                <p:spPr bwMode="auto">
                  <a:xfrm>
                    <a:off x="201871" y="364184"/>
                    <a:ext cx="1371601" cy="1371600"/>
                  </a:xfrm>
                  <a:prstGeom prst="ellipse">
                    <a:avLst/>
                  </a:prstGeom>
                  <a:solidFill>
                    <a:schemeClr val="bg1"/>
                  </a:solidFill>
                  <a:ln w="14288" cap="flat">
                    <a:noFill/>
                    <a:prstDash val="solid"/>
                    <a:miter lim="800000"/>
                    <a:headEnd/>
                    <a:tailEnd/>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61" name="Group 60">
                  <a:extLst>
                    <a:ext uri="{FF2B5EF4-FFF2-40B4-BE49-F238E27FC236}">
                      <a16:creationId xmlns:a16="http://schemas.microsoft.com/office/drawing/2014/main" id="{C77F81B5-2180-5054-F65E-D8323D6E4718}"/>
                    </a:ext>
                  </a:extLst>
                </p:cNvPr>
                <p:cNvGrpSpPr/>
                <p:nvPr/>
              </p:nvGrpSpPr>
              <p:grpSpPr>
                <a:xfrm>
                  <a:off x="912466" y="4294647"/>
                  <a:ext cx="425377" cy="455735"/>
                  <a:chOff x="0" y="0"/>
                  <a:chExt cx="411480" cy="456073"/>
                </a:xfrm>
              </p:grpSpPr>
              <p:sp>
                <p:nvSpPr>
                  <p:cNvPr id="62" name="Freeform 190">
                    <a:extLst>
                      <a:ext uri="{FF2B5EF4-FFF2-40B4-BE49-F238E27FC236}">
                        <a16:creationId xmlns:a16="http://schemas.microsoft.com/office/drawing/2014/main" id="{6E2C25AD-99C9-F707-4A6E-5ACC48EF45A2}"/>
                      </a:ext>
                    </a:extLst>
                  </p:cNvPr>
                  <p:cNvSpPr>
                    <a:spLocks/>
                  </p:cNvSpPr>
                  <p:nvPr/>
                </p:nvSpPr>
                <p:spPr bwMode="auto">
                  <a:xfrm>
                    <a:off x="114300" y="0"/>
                    <a:ext cx="186249" cy="132306"/>
                  </a:xfrm>
                  <a:custGeom>
                    <a:avLst/>
                    <a:gdLst>
                      <a:gd name="T0" fmla="*/ 34 w 36"/>
                      <a:gd name="T1" fmla="*/ 8 h 28"/>
                      <a:gd name="T2" fmla="*/ 28 w 36"/>
                      <a:gd name="T3" fmla="*/ 8 h 28"/>
                      <a:gd name="T4" fmla="*/ 18 w 36"/>
                      <a:gd name="T5" fmla="*/ 0 h 28"/>
                      <a:gd name="T6" fmla="*/ 8 w 36"/>
                      <a:gd name="T7" fmla="*/ 8 h 28"/>
                      <a:gd name="T8" fmla="*/ 2 w 36"/>
                      <a:gd name="T9" fmla="*/ 8 h 28"/>
                      <a:gd name="T10" fmla="*/ 0 w 36"/>
                      <a:gd name="T11" fmla="*/ 10 h 28"/>
                      <a:gd name="T12" fmla="*/ 0 w 36"/>
                      <a:gd name="T13" fmla="*/ 26 h 28"/>
                      <a:gd name="T14" fmla="*/ 2 w 36"/>
                      <a:gd name="T15" fmla="*/ 28 h 28"/>
                      <a:gd name="T16" fmla="*/ 34 w 36"/>
                      <a:gd name="T17" fmla="*/ 28 h 28"/>
                      <a:gd name="T18" fmla="*/ 36 w 36"/>
                      <a:gd name="T19" fmla="*/ 26 h 28"/>
                      <a:gd name="T20" fmla="*/ 36 w 36"/>
                      <a:gd name="T21" fmla="*/ 10 h 28"/>
                      <a:gd name="T22" fmla="*/ 34 w 36"/>
                      <a:gd name="T2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8">
                        <a:moveTo>
                          <a:pt x="34" y="8"/>
                        </a:move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ubicBezTo>
                          <a:pt x="34" y="28"/>
                          <a:pt x="34" y="28"/>
                          <a:pt x="34" y="28"/>
                        </a:cubicBezTo>
                        <a:cubicBezTo>
                          <a:pt x="35" y="28"/>
                          <a:pt x="36" y="27"/>
                          <a:pt x="36" y="26"/>
                        </a:cubicBezTo>
                        <a:cubicBezTo>
                          <a:pt x="36" y="10"/>
                          <a:pt x="36" y="10"/>
                          <a:pt x="36" y="10"/>
                        </a:cubicBezTo>
                        <a:cubicBezTo>
                          <a:pt x="36" y="9"/>
                          <a:pt x="35" y="8"/>
                          <a:pt x="34" y="8"/>
                        </a:cubicBezTo>
                        <a:close/>
                      </a:path>
                    </a:pathLst>
                  </a:custGeom>
                  <a:solidFill>
                    <a:srgbClr val="FF6600"/>
                  </a:solidFill>
                  <a:ln w="9525">
                    <a:solidFill>
                      <a:srgbClr val="FF66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3" name="Group 62">
                    <a:extLst>
                      <a:ext uri="{FF2B5EF4-FFF2-40B4-BE49-F238E27FC236}">
                        <a16:creationId xmlns:a16="http://schemas.microsoft.com/office/drawing/2014/main" id="{17617A05-E4EC-4859-B0DA-CB6C58717759}"/>
                      </a:ext>
                    </a:extLst>
                  </p:cNvPr>
                  <p:cNvGrpSpPr/>
                  <p:nvPr/>
                </p:nvGrpSpPr>
                <p:grpSpPr>
                  <a:xfrm>
                    <a:off x="0" y="57150"/>
                    <a:ext cx="411480" cy="398923"/>
                    <a:chOff x="0" y="0"/>
                    <a:chExt cx="411480" cy="398923"/>
                  </a:xfrm>
                </p:grpSpPr>
                <p:sp>
                  <p:nvSpPr>
                    <p:cNvPr id="65" name="Freeform 189">
                      <a:extLst>
                        <a:ext uri="{FF2B5EF4-FFF2-40B4-BE49-F238E27FC236}">
                          <a16:creationId xmlns:a16="http://schemas.microsoft.com/office/drawing/2014/main" id="{0F0B52A3-8E97-7E74-3D7F-7C0452F8D529}"/>
                        </a:ext>
                      </a:extLst>
                    </p:cNvPr>
                    <p:cNvSpPr>
                      <a:spLocks/>
                    </p:cNvSpPr>
                    <p:nvPr/>
                  </p:nvSpPr>
                  <p:spPr bwMode="auto">
                    <a:xfrm>
                      <a:off x="114300" y="133350"/>
                      <a:ext cx="168923" cy="128297"/>
                    </a:xfrm>
                    <a:custGeom>
                      <a:avLst/>
                      <a:gdLst>
                        <a:gd name="T0" fmla="*/ 12 w 33"/>
                        <a:gd name="T1" fmla="*/ 27 h 27"/>
                        <a:gd name="T2" fmla="*/ 11 w 33"/>
                        <a:gd name="T3" fmla="*/ 26 h 27"/>
                        <a:gd name="T4" fmla="*/ 1 w 33"/>
                        <a:gd name="T5" fmla="*/ 16 h 27"/>
                        <a:gd name="T6" fmla="*/ 1 w 33"/>
                        <a:gd name="T7" fmla="*/ 14 h 27"/>
                        <a:gd name="T8" fmla="*/ 4 w 33"/>
                        <a:gd name="T9" fmla="*/ 14 h 27"/>
                        <a:gd name="T10" fmla="*/ 12 w 33"/>
                        <a:gd name="T11" fmla="*/ 22 h 27"/>
                        <a:gd name="T12" fmla="*/ 29 w 33"/>
                        <a:gd name="T13" fmla="*/ 1 h 27"/>
                        <a:gd name="T14" fmla="*/ 32 w 33"/>
                        <a:gd name="T15" fmla="*/ 0 h 27"/>
                        <a:gd name="T16" fmla="*/ 33 w 33"/>
                        <a:gd name="T17" fmla="*/ 3 h 27"/>
                        <a:gd name="T18" fmla="*/ 14 w 33"/>
                        <a:gd name="T19" fmla="*/ 26 h 27"/>
                        <a:gd name="T20" fmla="*/ 13 w 33"/>
                        <a:gd name="T21" fmla="*/ 27 h 27"/>
                        <a:gd name="T22" fmla="*/ 12 w 33"/>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7">
                          <a:moveTo>
                            <a:pt x="12" y="27"/>
                          </a:moveTo>
                          <a:cubicBezTo>
                            <a:pt x="12" y="27"/>
                            <a:pt x="11" y="27"/>
                            <a:pt x="11" y="26"/>
                          </a:cubicBezTo>
                          <a:cubicBezTo>
                            <a:pt x="1" y="16"/>
                            <a:pt x="1" y="16"/>
                            <a:pt x="1" y="16"/>
                          </a:cubicBezTo>
                          <a:cubicBezTo>
                            <a:pt x="0" y="16"/>
                            <a:pt x="0" y="14"/>
                            <a:pt x="1" y="14"/>
                          </a:cubicBezTo>
                          <a:cubicBezTo>
                            <a:pt x="2" y="13"/>
                            <a:pt x="3" y="13"/>
                            <a:pt x="4" y="14"/>
                          </a:cubicBezTo>
                          <a:cubicBezTo>
                            <a:pt x="12" y="22"/>
                            <a:pt x="12" y="22"/>
                            <a:pt x="12" y="22"/>
                          </a:cubicBezTo>
                          <a:cubicBezTo>
                            <a:pt x="29" y="1"/>
                            <a:pt x="29" y="1"/>
                            <a:pt x="29" y="1"/>
                          </a:cubicBezTo>
                          <a:cubicBezTo>
                            <a:pt x="30" y="0"/>
                            <a:pt x="31" y="0"/>
                            <a:pt x="32" y="0"/>
                          </a:cubicBezTo>
                          <a:cubicBezTo>
                            <a:pt x="33" y="1"/>
                            <a:pt x="33" y="2"/>
                            <a:pt x="33" y="3"/>
                          </a:cubicBezTo>
                          <a:cubicBezTo>
                            <a:pt x="14" y="26"/>
                            <a:pt x="14" y="26"/>
                            <a:pt x="14" y="26"/>
                          </a:cubicBezTo>
                          <a:cubicBezTo>
                            <a:pt x="14" y="27"/>
                            <a:pt x="13" y="27"/>
                            <a:pt x="13" y="27"/>
                          </a:cubicBezTo>
                          <a:cubicBezTo>
                            <a:pt x="13" y="27"/>
                            <a:pt x="13" y="27"/>
                            <a:pt x="12" y="27"/>
                          </a:cubicBezTo>
                          <a:close/>
                        </a:path>
                      </a:pathLst>
                    </a:custGeom>
                    <a:solidFill>
                      <a:srgbClr val="FF6600"/>
                    </a:solidFill>
                    <a:ln w="9525">
                      <a:solidFill>
                        <a:srgbClr val="FF66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91">
                      <a:extLst>
                        <a:ext uri="{FF2B5EF4-FFF2-40B4-BE49-F238E27FC236}">
                          <a16:creationId xmlns:a16="http://schemas.microsoft.com/office/drawing/2014/main" id="{BAB26FF3-AE83-7613-914C-2E7528C139F4}"/>
                        </a:ext>
                      </a:extLst>
                    </p:cNvPr>
                    <p:cNvSpPr>
                      <a:spLocks/>
                    </p:cNvSpPr>
                    <p:nvPr/>
                  </p:nvSpPr>
                  <p:spPr bwMode="auto">
                    <a:xfrm>
                      <a:off x="0" y="0"/>
                      <a:ext cx="411480" cy="398923"/>
                    </a:xfrm>
                    <a:custGeom>
                      <a:avLst/>
                      <a:gdLst>
                        <a:gd name="T0" fmla="*/ 78 w 80"/>
                        <a:gd name="T1" fmla="*/ 0 h 84"/>
                        <a:gd name="T2" fmla="*/ 62 w 80"/>
                        <a:gd name="T3" fmla="*/ 0 h 84"/>
                        <a:gd name="T4" fmla="*/ 62 w 80"/>
                        <a:gd name="T5" fmla="*/ 8 h 84"/>
                        <a:gd name="T6" fmla="*/ 70 w 80"/>
                        <a:gd name="T7" fmla="*/ 8 h 84"/>
                        <a:gd name="T8" fmla="*/ 72 w 80"/>
                        <a:gd name="T9" fmla="*/ 10 h 84"/>
                        <a:gd name="T10" fmla="*/ 72 w 80"/>
                        <a:gd name="T11" fmla="*/ 58 h 84"/>
                        <a:gd name="T12" fmla="*/ 72 w 80"/>
                        <a:gd name="T13" fmla="*/ 59 h 84"/>
                        <a:gd name="T14" fmla="*/ 58 w 80"/>
                        <a:gd name="T15" fmla="*/ 75 h 84"/>
                        <a:gd name="T16" fmla="*/ 56 w 80"/>
                        <a:gd name="T17" fmla="*/ 76 h 84"/>
                        <a:gd name="T18" fmla="*/ 10 w 80"/>
                        <a:gd name="T19" fmla="*/ 76 h 84"/>
                        <a:gd name="T20" fmla="*/ 8 w 80"/>
                        <a:gd name="T21" fmla="*/ 74 h 84"/>
                        <a:gd name="T22" fmla="*/ 8 w 80"/>
                        <a:gd name="T23" fmla="*/ 10 h 84"/>
                        <a:gd name="T24" fmla="*/ 10 w 80"/>
                        <a:gd name="T25" fmla="*/ 8 h 84"/>
                        <a:gd name="T26" fmla="*/ 18 w 80"/>
                        <a:gd name="T27" fmla="*/ 8 h 84"/>
                        <a:gd name="T28" fmla="*/ 18 w 80"/>
                        <a:gd name="T29" fmla="*/ 0 h 84"/>
                        <a:gd name="T30" fmla="*/ 2 w 80"/>
                        <a:gd name="T31" fmla="*/ 0 h 84"/>
                        <a:gd name="T32" fmla="*/ 0 w 80"/>
                        <a:gd name="T33" fmla="*/ 2 h 84"/>
                        <a:gd name="T34" fmla="*/ 0 w 80"/>
                        <a:gd name="T35" fmla="*/ 82 h 84"/>
                        <a:gd name="T36" fmla="*/ 2 w 80"/>
                        <a:gd name="T37" fmla="*/ 84 h 84"/>
                        <a:gd name="T38" fmla="*/ 78 w 80"/>
                        <a:gd name="T39" fmla="*/ 84 h 84"/>
                        <a:gd name="T40" fmla="*/ 80 w 80"/>
                        <a:gd name="T41" fmla="*/ 82 h 84"/>
                        <a:gd name="T42" fmla="*/ 80 w 80"/>
                        <a:gd name="T43" fmla="*/ 2 h 84"/>
                        <a:gd name="T44" fmla="*/ 78 w 80"/>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84">
                          <a:moveTo>
                            <a:pt x="78" y="0"/>
                          </a:moveTo>
                          <a:cubicBezTo>
                            <a:pt x="62" y="0"/>
                            <a:pt x="62" y="0"/>
                            <a:pt x="62" y="0"/>
                          </a:cubicBezTo>
                          <a:cubicBezTo>
                            <a:pt x="62" y="8"/>
                            <a:pt x="62" y="8"/>
                            <a:pt x="62" y="8"/>
                          </a:cubicBezTo>
                          <a:cubicBezTo>
                            <a:pt x="70" y="8"/>
                            <a:pt x="70" y="8"/>
                            <a:pt x="70" y="8"/>
                          </a:cubicBezTo>
                          <a:cubicBezTo>
                            <a:pt x="71" y="8"/>
                            <a:pt x="72" y="9"/>
                            <a:pt x="72" y="10"/>
                          </a:cubicBezTo>
                          <a:cubicBezTo>
                            <a:pt x="72" y="58"/>
                            <a:pt x="72" y="58"/>
                            <a:pt x="72" y="58"/>
                          </a:cubicBezTo>
                          <a:cubicBezTo>
                            <a:pt x="72" y="58"/>
                            <a:pt x="72" y="59"/>
                            <a:pt x="72" y="59"/>
                          </a:cubicBezTo>
                          <a:cubicBezTo>
                            <a:pt x="58" y="75"/>
                            <a:pt x="58" y="75"/>
                            <a:pt x="58" y="75"/>
                          </a:cubicBezTo>
                          <a:cubicBezTo>
                            <a:pt x="57" y="76"/>
                            <a:pt x="57" y="76"/>
                            <a:pt x="56" y="76"/>
                          </a:cubicBezTo>
                          <a:cubicBezTo>
                            <a:pt x="10" y="76"/>
                            <a:pt x="10" y="76"/>
                            <a:pt x="10" y="76"/>
                          </a:cubicBezTo>
                          <a:cubicBezTo>
                            <a:pt x="9" y="76"/>
                            <a:pt x="8" y="75"/>
                            <a:pt x="8" y="74"/>
                          </a:cubicBezTo>
                          <a:cubicBezTo>
                            <a:pt x="8" y="10"/>
                            <a:pt x="8" y="10"/>
                            <a:pt x="8" y="10"/>
                          </a:cubicBezTo>
                          <a:cubicBezTo>
                            <a:pt x="8" y="9"/>
                            <a:pt x="9" y="8"/>
                            <a:pt x="10" y="8"/>
                          </a:cubicBezTo>
                          <a:cubicBezTo>
                            <a:pt x="18" y="8"/>
                            <a:pt x="18" y="8"/>
                            <a:pt x="18" y="8"/>
                          </a:cubicBezTo>
                          <a:cubicBezTo>
                            <a:pt x="18" y="0"/>
                            <a:pt x="18" y="0"/>
                            <a:pt x="18" y="0"/>
                          </a:cubicBezTo>
                          <a:cubicBezTo>
                            <a:pt x="2" y="0"/>
                            <a:pt x="2" y="0"/>
                            <a:pt x="2" y="0"/>
                          </a:cubicBezTo>
                          <a:cubicBezTo>
                            <a:pt x="1" y="0"/>
                            <a:pt x="0" y="1"/>
                            <a:pt x="0" y="2"/>
                          </a:cubicBezTo>
                          <a:cubicBezTo>
                            <a:pt x="0" y="82"/>
                            <a:pt x="0" y="82"/>
                            <a:pt x="0" y="82"/>
                          </a:cubicBezTo>
                          <a:cubicBezTo>
                            <a:pt x="0" y="83"/>
                            <a:pt x="1" y="84"/>
                            <a:pt x="2" y="84"/>
                          </a:cubicBezTo>
                          <a:cubicBezTo>
                            <a:pt x="78" y="84"/>
                            <a:pt x="78" y="84"/>
                            <a:pt x="78" y="84"/>
                          </a:cubicBezTo>
                          <a:cubicBezTo>
                            <a:pt x="79" y="84"/>
                            <a:pt x="80" y="83"/>
                            <a:pt x="80" y="82"/>
                          </a:cubicBezTo>
                          <a:cubicBezTo>
                            <a:pt x="80" y="2"/>
                            <a:pt x="80" y="2"/>
                            <a:pt x="80" y="2"/>
                          </a:cubicBezTo>
                          <a:cubicBezTo>
                            <a:pt x="80" y="1"/>
                            <a:pt x="79" y="0"/>
                            <a:pt x="78" y="0"/>
                          </a:cubicBezTo>
                          <a:close/>
                        </a:path>
                      </a:pathLst>
                    </a:custGeom>
                    <a:solidFill>
                      <a:srgbClr val="FF6600"/>
                    </a:solidFill>
                    <a:ln w="9525">
                      <a:solidFill>
                        <a:srgbClr val="FF66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 name="Freeform 192">
                    <a:extLst>
                      <a:ext uri="{FF2B5EF4-FFF2-40B4-BE49-F238E27FC236}">
                        <a16:creationId xmlns:a16="http://schemas.microsoft.com/office/drawing/2014/main" id="{BB0E7FCD-2C6C-D723-66D3-77784EED08F9}"/>
                      </a:ext>
                    </a:extLst>
                  </p:cNvPr>
                  <p:cNvSpPr>
                    <a:spLocks/>
                  </p:cNvSpPr>
                  <p:nvPr/>
                </p:nvSpPr>
                <p:spPr bwMode="auto">
                  <a:xfrm>
                    <a:off x="276225" y="323850"/>
                    <a:ext cx="77965" cy="82191"/>
                  </a:xfrm>
                  <a:custGeom>
                    <a:avLst/>
                    <a:gdLst>
                      <a:gd name="T0" fmla="*/ 15 w 15"/>
                      <a:gd name="T1" fmla="*/ 0 h 17"/>
                      <a:gd name="T2" fmla="*/ 2 w 15"/>
                      <a:gd name="T3" fmla="*/ 0 h 17"/>
                      <a:gd name="T4" fmla="*/ 0 w 15"/>
                      <a:gd name="T5" fmla="*/ 2 h 17"/>
                      <a:gd name="T6" fmla="*/ 0 w 15"/>
                      <a:gd name="T7" fmla="*/ 17 h 17"/>
                      <a:gd name="T8" fmla="*/ 15 w 15"/>
                      <a:gd name="T9" fmla="*/ 0 h 17"/>
                    </a:gdLst>
                    <a:ahLst/>
                    <a:cxnLst>
                      <a:cxn ang="0">
                        <a:pos x="T0" y="T1"/>
                      </a:cxn>
                      <a:cxn ang="0">
                        <a:pos x="T2" y="T3"/>
                      </a:cxn>
                      <a:cxn ang="0">
                        <a:pos x="T4" y="T5"/>
                      </a:cxn>
                      <a:cxn ang="0">
                        <a:pos x="T6" y="T7"/>
                      </a:cxn>
                      <a:cxn ang="0">
                        <a:pos x="T8" y="T9"/>
                      </a:cxn>
                    </a:cxnLst>
                    <a:rect l="0" t="0" r="r" b="b"/>
                    <a:pathLst>
                      <a:path w="15" h="17">
                        <a:moveTo>
                          <a:pt x="15" y="0"/>
                        </a:moveTo>
                        <a:cubicBezTo>
                          <a:pt x="2" y="0"/>
                          <a:pt x="2" y="0"/>
                          <a:pt x="2" y="0"/>
                        </a:cubicBezTo>
                        <a:cubicBezTo>
                          <a:pt x="1" y="0"/>
                          <a:pt x="0" y="1"/>
                          <a:pt x="0" y="2"/>
                        </a:cubicBezTo>
                        <a:cubicBezTo>
                          <a:pt x="0" y="17"/>
                          <a:pt x="0" y="17"/>
                          <a:pt x="0" y="17"/>
                        </a:cubicBezTo>
                        <a:lnTo>
                          <a:pt x="15" y="0"/>
                        </a:lnTo>
                        <a:close/>
                      </a:path>
                    </a:pathLst>
                  </a:custGeom>
                  <a:solidFill>
                    <a:srgbClr val="FF6600"/>
                  </a:solidFill>
                  <a:ln w="9525">
                    <a:solidFill>
                      <a:srgbClr val="FF66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109" name="Text Box 409">
              <a:extLst>
                <a:ext uri="{FF2B5EF4-FFF2-40B4-BE49-F238E27FC236}">
                  <a16:creationId xmlns:a16="http://schemas.microsoft.com/office/drawing/2014/main" id="{ED0834C1-0E7E-797E-33FB-F4CE798CACBA}"/>
                </a:ext>
              </a:extLst>
            </p:cNvPr>
            <p:cNvSpPr txBox="1"/>
            <p:nvPr/>
          </p:nvSpPr>
          <p:spPr>
            <a:xfrm>
              <a:off x="7208445" y="2663387"/>
              <a:ext cx="3395833" cy="99003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marR="0" indent="-228600" algn="just">
                <a:spcBef>
                  <a:spcPts val="0"/>
                </a:spcBef>
                <a:spcAft>
                  <a:spcPts val="0"/>
                </a:spcAft>
              </a:pPr>
              <a:r>
                <a:rPr lang="en-US" sz="1400" b="1">
                  <a:latin typeface="KaiTi" panose="02010609060101010101" pitchFamily="49" charset="-122"/>
                  <a:ea typeface="SimSun" panose="02010600030101010101" pitchFamily="2" charset="-122"/>
                </a:rPr>
                <a:t>4. </a:t>
              </a:r>
              <a:r>
                <a:rPr lang="zh-CN" sz="1400" b="1">
                  <a:effectLst/>
                  <a:latin typeface="Times New Roman" panose="02020603050405020304" pitchFamily="18" charset="0"/>
                  <a:ea typeface="KaiTi" panose="02010609060101010101" pitchFamily="49" charset="-122"/>
                </a:rPr>
                <a:t>确认书</a:t>
              </a:r>
              <a:endParaRPr lang="en-US" sz="1000">
                <a:effectLst/>
                <a:latin typeface="Times New Roman" panose="02020603050405020304" pitchFamily="18" charset="0"/>
                <a:ea typeface="SimSun" panose="02010600030101010101" pitchFamily="2" charset="-122"/>
              </a:endParaRPr>
            </a:p>
            <a:p>
              <a:pPr marL="342900" marR="0" lvl="0" indent="-342900" algn="just">
                <a:lnSpc>
                  <a:spcPct val="115000"/>
                </a:lnSpc>
                <a:spcBef>
                  <a:spcPts val="0"/>
                </a:spcBef>
                <a:spcAft>
                  <a:spcPts val="0"/>
                </a:spcAft>
                <a:buFont typeface="Symbol" panose="05050102010706020507" pitchFamily="18" charset="2"/>
                <a:buChar char=""/>
              </a:pPr>
              <a:r>
                <a:rPr lang="zh-CN" sz="1200">
                  <a:effectLst/>
                  <a:latin typeface="Times New Roman" panose="02020603050405020304" pitchFamily="18" charset="0"/>
                  <a:ea typeface="KaiTi" panose="02010609060101010101" pitchFamily="49" charset="-122"/>
                </a:rPr>
                <a:t>新加坡高校通过</a:t>
              </a:r>
              <a:r>
                <a:rPr lang="en-GB" sz="1200">
                  <a:effectLst/>
                  <a:latin typeface="KaiTi" panose="02010609060101010101" pitchFamily="49" charset="-122"/>
                  <a:ea typeface="SimSun" panose="02010600030101010101" pitchFamily="2" charset="-122"/>
                </a:rPr>
                <a:t>YES</a:t>
              </a:r>
              <a:r>
                <a:rPr lang="zh-CN" sz="1200">
                  <a:effectLst/>
                  <a:latin typeface="Times New Roman" panose="02020603050405020304" pitchFamily="18" charset="0"/>
                  <a:ea typeface="KaiTi" panose="02010609060101010101" pitchFamily="49" charset="-122"/>
                </a:rPr>
                <a:t>网站，为其在校学生申请《确认书》；毕业生则通过</a:t>
              </a:r>
              <a:r>
                <a:rPr lang="en-GB" sz="1200">
                  <a:effectLst/>
                  <a:latin typeface="KaiTi" panose="02010609060101010101" pitchFamily="49" charset="-122"/>
                  <a:ea typeface="SimSun" panose="02010600030101010101" pitchFamily="2" charset="-122"/>
                </a:rPr>
                <a:t>YES</a:t>
              </a:r>
              <a:r>
                <a:rPr lang="zh-CN" sz="1200">
                  <a:effectLst/>
                  <a:latin typeface="Times New Roman" panose="02020603050405020304" pitchFamily="18" charset="0"/>
                  <a:ea typeface="KaiTi" panose="02010609060101010101" pitchFamily="49" charset="-122"/>
                </a:rPr>
                <a:t>网站自行申请该确认书。</a:t>
              </a:r>
              <a:endParaRPr lang="en-US" sz="1000">
                <a:effectLst/>
                <a:latin typeface="Times New Roman" panose="02020603050405020304" pitchFamily="18" charset="0"/>
                <a:ea typeface="SimSun" panose="02010600030101010101" pitchFamily="2" charset="-122"/>
              </a:endParaRPr>
            </a:p>
            <a:p>
              <a:pPr marL="342900" marR="0" lvl="0" indent="-342900" algn="just">
                <a:lnSpc>
                  <a:spcPct val="115000"/>
                </a:lnSpc>
                <a:spcBef>
                  <a:spcPts val="0"/>
                </a:spcBef>
                <a:spcAft>
                  <a:spcPts val="0"/>
                </a:spcAft>
                <a:buFont typeface="Symbol" panose="05050102010706020507" pitchFamily="18" charset="2"/>
                <a:buChar char=""/>
              </a:pPr>
              <a:r>
                <a:rPr lang="zh-CN" sz="1200">
                  <a:effectLst/>
                  <a:latin typeface="Times New Roman" panose="02020603050405020304" pitchFamily="18" charset="0"/>
                  <a:ea typeface="KaiTi" panose="02010609060101010101" pitchFamily="49" charset="-122"/>
                </a:rPr>
                <a:t>实习生将《确认书》转发中方接收机构供后续操作。</a:t>
              </a:r>
              <a:endParaRPr lang="en-US" sz="1000">
                <a:effectLst/>
                <a:latin typeface="Times New Roman" panose="02020603050405020304" pitchFamily="18" charset="0"/>
                <a:ea typeface="SimSun" panose="02010600030101010101" pitchFamily="2" charset="-122"/>
              </a:endParaRPr>
            </a:p>
            <a:p>
              <a:pPr marL="228600" marR="0" algn="just">
                <a:spcBef>
                  <a:spcPts val="0"/>
                </a:spcBef>
                <a:spcAft>
                  <a:spcPts val="0"/>
                </a:spcAft>
              </a:pPr>
              <a:r>
                <a:rPr lang="en-US" sz="1200">
                  <a:effectLst/>
                  <a:latin typeface="KaiTi" panose="02010609060101010101" pitchFamily="49" charset="-122"/>
                  <a:ea typeface="SimSun" panose="02010600030101010101" pitchFamily="2" charset="-122"/>
                </a:rPr>
                <a:t> </a:t>
              </a:r>
              <a:endParaRPr lang="en-US" sz="1000">
                <a:effectLst/>
                <a:latin typeface="Times New Roman" panose="02020603050405020304" pitchFamily="18" charset="0"/>
                <a:ea typeface="SimSun" panose="02010600030101010101" pitchFamily="2" charset="-122"/>
              </a:endParaRPr>
            </a:p>
          </p:txBody>
        </p:sp>
      </p:grpSp>
      <p:grpSp>
        <p:nvGrpSpPr>
          <p:cNvPr id="140" name="Group 139">
            <a:extLst>
              <a:ext uri="{FF2B5EF4-FFF2-40B4-BE49-F238E27FC236}">
                <a16:creationId xmlns:a16="http://schemas.microsoft.com/office/drawing/2014/main" id="{D5C9C83F-683F-C81F-AFDA-3482985B9D74}"/>
              </a:ext>
            </a:extLst>
          </p:cNvPr>
          <p:cNvGrpSpPr/>
          <p:nvPr/>
        </p:nvGrpSpPr>
        <p:grpSpPr>
          <a:xfrm>
            <a:off x="6290392" y="1409384"/>
            <a:ext cx="5216989" cy="1109950"/>
            <a:chOff x="6010992" y="1409384"/>
            <a:chExt cx="5216989" cy="1109950"/>
          </a:xfrm>
        </p:grpSpPr>
        <p:grpSp>
          <p:nvGrpSpPr>
            <p:cNvPr id="130" name="Group 129">
              <a:extLst>
                <a:ext uri="{FF2B5EF4-FFF2-40B4-BE49-F238E27FC236}">
                  <a16:creationId xmlns:a16="http://schemas.microsoft.com/office/drawing/2014/main" id="{AD249CCD-E1FA-2371-44CE-B687C12EE82C}"/>
                </a:ext>
              </a:extLst>
            </p:cNvPr>
            <p:cNvGrpSpPr/>
            <p:nvPr/>
          </p:nvGrpSpPr>
          <p:grpSpPr>
            <a:xfrm>
              <a:off x="6010992" y="1409384"/>
              <a:ext cx="1026588" cy="1109950"/>
              <a:chOff x="5604383" y="1701463"/>
              <a:chExt cx="1026588" cy="1109950"/>
            </a:xfrm>
          </p:grpSpPr>
          <p:sp>
            <p:nvSpPr>
              <p:cNvPr id="14" name="Freeform 10">
                <a:extLst>
                  <a:ext uri="{FF2B5EF4-FFF2-40B4-BE49-F238E27FC236}">
                    <a16:creationId xmlns:a16="http://schemas.microsoft.com/office/drawing/2014/main" id="{7FA2B976-0718-F37B-9A1D-3F95277465DA}"/>
                  </a:ext>
                </a:extLst>
              </p:cNvPr>
              <p:cNvSpPr>
                <a:spLocks/>
              </p:cNvSpPr>
              <p:nvPr/>
            </p:nvSpPr>
            <p:spPr bwMode="auto">
              <a:xfrm rot="3952642">
                <a:off x="6062573" y="2078812"/>
                <a:ext cx="945747" cy="191049"/>
              </a:xfrm>
              <a:custGeom>
                <a:avLst/>
                <a:gdLst>
                  <a:gd name="T0" fmla="*/ 0 w 392"/>
                  <a:gd name="T1" fmla="*/ 109 h 109"/>
                  <a:gd name="T2" fmla="*/ 196 w 392"/>
                  <a:gd name="T3" fmla="*/ 0 h 109"/>
                  <a:gd name="T4" fmla="*/ 392 w 392"/>
                  <a:gd name="T5" fmla="*/ 109 h 109"/>
                </a:gdLst>
                <a:ahLst/>
                <a:cxnLst>
                  <a:cxn ang="0">
                    <a:pos x="T0" y="T1"/>
                  </a:cxn>
                  <a:cxn ang="0">
                    <a:pos x="T2" y="T3"/>
                  </a:cxn>
                  <a:cxn ang="0">
                    <a:pos x="T4" y="T5"/>
                  </a:cxn>
                </a:cxnLst>
                <a:rect l="0" t="0" r="r" b="b"/>
                <a:pathLst>
                  <a:path w="392" h="109">
                    <a:moveTo>
                      <a:pt x="0" y="109"/>
                    </a:moveTo>
                    <a:cubicBezTo>
                      <a:pt x="41" y="44"/>
                      <a:pt x="114" y="0"/>
                      <a:pt x="196" y="0"/>
                    </a:cubicBezTo>
                    <a:cubicBezTo>
                      <a:pt x="279" y="0"/>
                      <a:pt x="352" y="44"/>
                      <a:pt x="392" y="109"/>
                    </a:cubicBezTo>
                  </a:path>
                </a:pathLst>
              </a:custGeom>
              <a:solidFill>
                <a:srgbClr val="FFFFFF"/>
              </a:solidFill>
              <a:ln w="25400"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5" name="Group 114">
                <a:extLst>
                  <a:ext uri="{FF2B5EF4-FFF2-40B4-BE49-F238E27FC236}">
                    <a16:creationId xmlns:a16="http://schemas.microsoft.com/office/drawing/2014/main" id="{CED5F563-621A-8C11-04E2-AD9A08974EA6}"/>
                  </a:ext>
                </a:extLst>
              </p:cNvPr>
              <p:cNvGrpSpPr/>
              <p:nvPr/>
            </p:nvGrpSpPr>
            <p:grpSpPr>
              <a:xfrm>
                <a:off x="5604383" y="1897110"/>
                <a:ext cx="914310" cy="914303"/>
                <a:chOff x="684967" y="1644677"/>
                <a:chExt cx="914310" cy="914303"/>
              </a:xfrm>
            </p:grpSpPr>
            <p:grpSp>
              <p:nvGrpSpPr>
                <p:cNvPr id="15" name="Group 14">
                  <a:extLst>
                    <a:ext uri="{FF2B5EF4-FFF2-40B4-BE49-F238E27FC236}">
                      <a16:creationId xmlns:a16="http://schemas.microsoft.com/office/drawing/2014/main" id="{8B452C4E-9448-4027-935C-D57344D8FAD6}"/>
                    </a:ext>
                  </a:extLst>
                </p:cNvPr>
                <p:cNvGrpSpPr/>
                <p:nvPr/>
              </p:nvGrpSpPr>
              <p:grpSpPr>
                <a:xfrm>
                  <a:off x="684967" y="1644677"/>
                  <a:ext cx="914310" cy="914303"/>
                  <a:chOff x="0" y="0"/>
                  <a:chExt cx="1737360" cy="1737360"/>
                </a:xfrm>
              </p:grpSpPr>
              <p:sp>
                <p:nvSpPr>
                  <p:cNvPr id="17" name="Oval 16">
                    <a:extLst>
                      <a:ext uri="{FF2B5EF4-FFF2-40B4-BE49-F238E27FC236}">
                        <a16:creationId xmlns:a16="http://schemas.microsoft.com/office/drawing/2014/main" id="{BB5D6FE9-DB8C-A318-FA5A-536C63AD678D}"/>
                      </a:ext>
                    </a:extLst>
                  </p:cNvPr>
                  <p:cNvSpPr>
                    <a:spLocks noChangeArrowheads="1"/>
                  </p:cNvSpPr>
                  <p:nvPr/>
                </p:nvSpPr>
                <p:spPr bwMode="auto">
                  <a:xfrm>
                    <a:off x="0" y="0"/>
                    <a:ext cx="1737360" cy="1737360"/>
                  </a:xfrm>
                  <a:prstGeom prst="ellipse">
                    <a:avLst/>
                  </a:prstGeom>
                  <a:solidFill>
                    <a:schemeClr val="accent4"/>
                  </a:solidFill>
                  <a:ln w="14288" cap="flat">
                    <a:solidFill>
                      <a:schemeClr val="accent4"/>
                    </a:solidFill>
                    <a:prstDash val="solid"/>
                    <a:miter lim="800000"/>
                    <a:headEnd/>
                    <a:tailEnd/>
                  </a:ln>
                  <a:effectLst>
                    <a:outerShdw blurRad="63500" sx="102000" sy="102000" algn="c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8" name="Oval 17">
                    <a:extLst>
                      <a:ext uri="{FF2B5EF4-FFF2-40B4-BE49-F238E27FC236}">
                        <a16:creationId xmlns:a16="http://schemas.microsoft.com/office/drawing/2014/main" id="{DA18754E-FC7E-ACBF-593B-36CE2F175867}"/>
                      </a:ext>
                    </a:extLst>
                  </p:cNvPr>
                  <p:cNvSpPr>
                    <a:spLocks noChangeArrowheads="1"/>
                  </p:cNvSpPr>
                  <p:nvPr/>
                </p:nvSpPr>
                <p:spPr bwMode="auto">
                  <a:xfrm>
                    <a:off x="201873" y="183108"/>
                    <a:ext cx="1371601" cy="1371601"/>
                  </a:xfrm>
                  <a:prstGeom prst="ellipse">
                    <a:avLst/>
                  </a:prstGeom>
                  <a:solidFill>
                    <a:schemeClr val="bg1"/>
                  </a:solidFill>
                  <a:ln w="14288" cap="flat">
                    <a:noFill/>
                    <a:prstDash val="solid"/>
                    <a:miter lim="800000"/>
                    <a:headEnd/>
                    <a:tailEnd/>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58EE7E76-0DE3-FEEF-0EF2-534FFFBA4FCE}"/>
                    </a:ext>
                  </a:extLst>
                </p:cNvPr>
                <p:cNvGrpSpPr/>
                <p:nvPr/>
              </p:nvGrpSpPr>
              <p:grpSpPr>
                <a:xfrm>
                  <a:off x="956444" y="1871656"/>
                  <a:ext cx="457188" cy="457200"/>
                  <a:chOff x="0" y="0"/>
                  <a:chExt cx="360363" cy="354013"/>
                </a:xfrm>
                <a:solidFill>
                  <a:schemeClr val="bg1"/>
                </a:solidFill>
              </p:grpSpPr>
              <p:sp>
                <p:nvSpPr>
                  <p:cNvPr id="6" name="Freeform 156">
                    <a:extLst>
                      <a:ext uri="{FF2B5EF4-FFF2-40B4-BE49-F238E27FC236}">
                        <a16:creationId xmlns:a16="http://schemas.microsoft.com/office/drawing/2014/main" id="{2F296908-534C-F680-5825-66938AA05765}"/>
                      </a:ext>
                    </a:extLst>
                  </p:cNvPr>
                  <p:cNvSpPr>
                    <a:spLocks noEditPoints="1"/>
                  </p:cNvSpPr>
                  <p:nvPr/>
                </p:nvSpPr>
                <p:spPr bwMode="auto">
                  <a:xfrm>
                    <a:off x="0" y="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w="25400">
                    <a:solidFill>
                      <a:srgbClr val="FF66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57">
                    <a:extLst>
                      <a:ext uri="{FF2B5EF4-FFF2-40B4-BE49-F238E27FC236}">
                        <a16:creationId xmlns:a16="http://schemas.microsoft.com/office/drawing/2014/main" id="{2F290423-D93D-1C5C-992D-278DA7C38B61}"/>
                      </a:ext>
                    </a:extLst>
                  </p:cNvPr>
                  <p:cNvSpPr>
                    <a:spLocks/>
                  </p:cNvSpPr>
                  <p:nvPr/>
                </p:nvSpPr>
                <p:spPr bwMode="auto">
                  <a:xfrm>
                    <a:off x="203200" y="21113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w="25400">
                    <a:solidFill>
                      <a:srgbClr val="FF66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58">
                    <a:extLst>
                      <a:ext uri="{FF2B5EF4-FFF2-40B4-BE49-F238E27FC236}">
                        <a16:creationId xmlns:a16="http://schemas.microsoft.com/office/drawing/2014/main" id="{FF11846D-0239-F1B0-C1DC-5EB8B56656BB}"/>
                      </a:ext>
                    </a:extLst>
                  </p:cNvPr>
                  <p:cNvSpPr>
                    <a:spLocks/>
                  </p:cNvSpPr>
                  <p:nvPr/>
                </p:nvSpPr>
                <p:spPr bwMode="auto">
                  <a:xfrm>
                    <a:off x="179387" y="29686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w="25400">
                    <a:solidFill>
                      <a:srgbClr val="FF66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59">
                    <a:extLst>
                      <a:ext uri="{FF2B5EF4-FFF2-40B4-BE49-F238E27FC236}">
                        <a16:creationId xmlns:a16="http://schemas.microsoft.com/office/drawing/2014/main" id="{F69A952A-8B69-4496-ADEA-781F9F0B0062}"/>
                      </a:ext>
                    </a:extLst>
                  </p:cNvPr>
                  <p:cNvSpPr>
                    <a:spLocks/>
                  </p:cNvSpPr>
                  <p:nvPr/>
                </p:nvSpPr>
                <p:spPr bwMode="auto">
                  <a:xfrm>
                    <a:off x="285750" y="17303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w="25400">
                    <a:solidFill>
                      <a:srgbClr val="FF66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31" name="Text Box 379">
              <a:extLst>
                <a:ext uri="{FF2B5EF4-FFF2-40B4-BE49-F238E27FC236}">
                  <a16:creationId xmlns:a16="http://schemas.microsoft.com/office/drawing/2014/main" id="{2FD1DDDC-D584-563D-D55D-E317A612ECD8}"/>
                </a:ext>
              </a:extLst>
            </p:cNvPr>
            <p:cNvSpPr txBox="1"/>
            <p:nvPr/>
          </p:nvSpPr>
          <p:spPr>
            <a:xfrm>
              <a:off x="7220798" y="1672725"/>
              <a:ext cx="4007183" cy="55089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marR="0" indent="-228600">
                <a:spcBef>
                  <a:spcPts val="0"/>
                </a:spcBef>
                <a:spcAft>
                  <a:spcPts val="0"/>
                </a:spcAft>
                <a:tabLst>
                  <a:tab pos="228600" algn="l"/>
                </a:tabLst>
              </a:pPr>
              <a:r>
                <a:rPr lang="en-US" sz="1400" b="1">
                  <a:latin typeface="KaiTi" panose="02010609060101010101" pitchFamily="49" charset="-122"/>
                  <a:ea typeface="SimSun" panose="02010600030101010101" pitchFamily="2" charset="-122"/>
                </a:rPr>
                <a:t>2. </a:t>
              </a:r>
              <a:r>
                <a:rPr lang="en-US" sz="1400" b="1" err="1">
                  <a:latin typeface="Times New Roman" panose="02020603050405020304" pitchFamily="18" charset="0"/>
                  <a:ea typeface="KaiTi" panose="02010609060101010101" pitchFamily="49" charset="-122"/>
                </a:rPr>
                <a:t>面试</a:t>
              </a:r>
              <a:endParaRPr lang="en-US" sz="1400" b="1">
                <a:latin typeface="Times New Roman" panose="02020603050405020304" pitchFamily="18" charset="0"/>
                <a:ea typeface="KaiTi" panose="02010609060101010101" pitchFamily="49" charset="-122"/>
              </a:endParaRPr>
            </a:p>
            <a:p>
              <a:pPr marL="228600" marR="0" algn="just">
                <a:lnSpc>
                  <a:spcPct val="115000"/>
                </a:lnSpc>
                <a:spcBef>
                  <a:spcPts val="0"/>
                </a:spcBef>
                <a:spcAft>
                  <a:spcPts val="0"/>
                </a:spcAft>
                <a:tabLst>
                  <a:tab pos="285750" algn="l"/>
                </a:tabLst>
              </a:pPr>
              <a:r>
                <a:rPr lang="zh-CN" altLang="en-US" sz="1200">
                  <a:latin typeface="Times New Roman" panose="02020603050405020304" pitchFamily="18" charset="0"/>
                  <a:ea typeface="KaiTi" panose="02010609060101010101" pitchFamily="49" charset="-122"/>
                </a:rPr>
                <a:t>在华</a:t>
              </a:r>
              <a:r>
                <a:rPr lang="zh-CN" sz="1200">
                  <a:effectLst/>
                  <a:latin typeface="Times New Roman" panose="02020603050405020304" pitchFamily="18" charset="0"/>
                  <a:ea typeface="KaiTi" panose="02010609060101010101" pitchFamily="49" charset="-122"/>
                </a:rPr>
                <a:t>接收机构</a:t>
              </a:r>
              <a:r>
                <a:rPr lang="zh-CN" altLang="en-US" sz="1200">
                  <a:latin typeface="Times New Roman" panose="02020603050405020304" pitchFamily="18" charset="0"/>
                  <a:ea typeface="KaiTi" panose="02010609060101010101" pitchFamily="49" charset="-122"/>
                </a:rPr>
                <a:t>根据</a:t>
              </a:r>
              <a:r>
                <a:rPr lang="zh-CN" altLang="en-US" sz="1200" b="0">
                  <a:effectLst/>
                  <a:latin typeface="Century Gothic" panose="020B0502020202020204" pitchFamily="34" charset="0"/>
                  <a:ea typeface="KaiTi" panose="02010609060101010101" pitchFamily="49" charset="-122"/>
                  <a:cs typeface="Times New Roman" panose="02020603050405020304" pitchFamily="18" charset="0"/>
                </a:rPr>
                <a:t>自身需求，安排面试。</a:t>
              </a:r>
              <a:endParaRPr lang="en-US" sz="1400" b="1">
                <a:effectLst/>
                <a:latin typeface="Century Gothic" panose="020B0502020202020204" pitchFamily="34" charset="0"/>
                <a:ea typeface="KaiTi" panose="02010609060101010101" pitchFamily="49" charset="-122"/>
                <a:cs typeface="Times New Roman" panose="02020603050405020304" pitchFamily="18" charset="0"/>
              </a:endParaRPr>
            </a:p>
          </p:txBody>
        </p:sp>
      </p:grpSp>
      <p:grpSp>
        <p:nvGrpSpPr>
          <p:cNvPr id="139" name="Group 138">
            <a:extLst>
              <a:ext uri="{FF2B5EF4-FFF2-40B4-BE49-F238E27FC236}">
                <a16:creationId xmlns:a16="http://schemas.microsoft.com/office/drawing/2014/main" id="{43970F32-3F84-AE27-6719-F0FD79B07946}"/>
              </a:ext>
            </a:extLst>
          </p:cNvPr>
          <p:cNvGrpSpPr/>
          <p:nvPr/>
        </p:nvGrpSpPr>
        <p:grpSpPr>
          <a:xfrm>
            <a:off x="1040952" y="1409384"/>
            <a:ext cx="4981609" cy="1099377"/>
            <a:chOff x="5969688" y="1415803"/>
            <a:chExt cx="4981609" cy="1099377"/>
          </a:xfrm>
        </p:grpSpPr>
        <p:sp>
          <p:nvSpPr>
            <p:cNvPr id="13" name="Text Box 365">
              <a:extLst>
                <a:ext uri="{FF2B5EF4-FFF2-40B4-BE49-F238E27FC236}">
                  <a16:creationId xmlns:a16="http://schemas.microsoft.com/office/drawing/2014/main" id="{38E71DAD-A80F-7237-AD91-AD58D5436163}"/>
                </a:ext>
              </a:extLst>
            </p:cNvPr>
            <p:cNvSpPr txBox="1"/>
            <p:nvPr/>
          </p:nvSpPr>
          <p:spPr>
            <a:xfrm>
              <a:off x="6994365" y="1679576"/>
              <a:ext cx="3956932" cy="5146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a:tabLst>
                  <a:tab pos="228600" algn="l"/>
                </a:tabLst>
              </a:pPr>
              <a:r>
                <a:rPr lang="en-GB" sz="1400" b="1">
                  <a:effectLst/>
                  <a:latin typeface="KaiTi" panose="02010609060101010101" pitchFamily="49" charset="-122"/>
                  <a:ea typeface="SimSun" panose="02010600030101010101" pitchFamily="2" charset="-122"/>
                </a:rPr>
                <a:t>1. </a:t>
              </a:r>
              <a:r>
                <a:rPr lang="zh-CN" altLang="en-US" sz="1400" b="1">
                  <a:latin typeface="Times New Roman" panose="02020603050405020304" pitchFamily="18" charset="0"/>
                  <a:ea typeface="KaiTi" panose="02010609060101010101" pitchFamily="49" charset="-122"/>
                </a:rPr>
                <a:t>发布岗位</a:t>
              </a:r>
              <a:endParaRPr lang="en-US" sz="1400" b="1">
                <a:latin typeface="Times New Roman" panose="02020603050405020304" pitchFamily="18" charset="0"/>
                <a:ea typeface="KaiTi" panose="02010609060101010101" pitchFamily="49" charset="-122"/>
              </a:endParaRPr>
            </a:p>
            <a:p>
              <a:pPr marL="457200" lvl="2">
                <a:lnSpc>
                  <a:spcPct val="115000"/>
                </a:lnSpc>
              </a:pPr>
              <a:r>
                <a:rPr lang="zh-CN" altLang="en-US" sz="1200">
                  <a:latin typeface="Times New Roman" panose="02020603050405020304" pitchFamily="18" charset="0"/>
                  <a:ea typeface="KaiTi" panose="02010609060101010101" pitchFamily="49" charset="-122"/>
                </a:rPr>
                <a:t>在华</a:t>
              </a:r>
              <a:r>
                <a:rPr lang="zh-CN" sz="1200">
                  <a:effectLst/>
                  <a:latin typeface="Times New Roman" panose="02020603050405020304" pitchFamily="18" charset="0"/>
                  <a:ea typeface="KaiTi" panose="02010609060101010101" pitchFamily="49" charset="-122"/>
                </a:rPr>
                <a:t>接收机构</a:t>
              </a:r>
              <a:r>
                <a:rPr lang="zh-CN" altLang="en-US" sz="1200" b="0">
                  <a:effectLst/>
                  <a:latin typeface="Century Gothic" panose="020B0502020202020204" pitchFamily="34" charset="0"/>
                  <a:ea typeface="KaiTi" panose="02010609060101010101" pitchFamily="49" charset="-122"/>
                  <a:cs typeface="Times New Roman" panose="02020603050405020304" pitchFamily="18" charset="0"/>
                </a:rPr>
                <a:t>通过</a:t>
              </a:r>
              <a:r>
                <a:rPr lang="en-US" sz="1200" b="0">
                  <a:effectLst/>
                  <a:latin typeface="KaiTi" panose="02010609060101010101" pitchFamily="49" charset="-122"/>
                  <a:ea typeface="KaiTi" panose="02010609060101010101" pitchFamily="49" charset="-122"/>
                  <a:cs typeface="Times New Roman" panose="02020603050405020304" pitchFamily="18" charset="0"/>
                </a:rPr>
                <a:t>YES</a:t>
              </a:r>
              <a:r>
                <a:rPr lang="zh-CN" sz="1200" b="0">
                  <a:effectLst/>
                  <a:latin typeface="KaiTi" panose="02010609060101010101" pitchFamily="49" charset="-122"/>
                  <a:ea typeface="KaiTi" panose="02010609060101010101" pitchFamily="49" charset="-122"/>
                  <a:cs typeface="Times New Roman" panose="02020603050405020304" pitchFamily="18" charset="0"/>
                </a:rPr>
                <a:t>网站</a:t>
              </a:r>
              <a:r>
                <a:rPr lang="zh-CN" altLang="en-US" sz="1200" b="0">
                  <a:effectLst/>
                  <a:latin typeface="KaiTi" panose="02010609060101010101" pitchFamily="49" charset="-122"/>
                  <a:ea typeface="KaiTi" panose="02010609060101010101" pitchFamily="49" charset="-122"/>
                  <a:cs typeface="Times New Roman" panose="02020603050405020304" pitchFamily="18" charset="0"/>
                </a:rPr>
                <a:t>注册公司户口，</a:t>
              </a:r>
              <a:endParaRPr lang="en-SG" altLang="zh-CN" sz="1200" b="0">
                <a:effectLst/>
                <a:latin typeface="KaiTi" panose="02010609060101010101" pitchFamily="49" charset="-122"/>
                <a:ea typeface="KaiTi" panose="02010609060101010101" pitchFamily="49" charset="-122"/>
                <a:cs typeface="Times New Roman" panose="02020603050405020304" pitchFamily="18" charset="0"/>
              </a:endParaRPr>
            </a:p>
            <a:p>
              <a:pPr marL="457200" lvl="2">
                <a:lnSpc>
                  <a:spcPct val="115000"/>
                </a:lnSpc>
              </a:pPr>
              <a:r>
                <a:rPr lang="zh-CN" altLang="en-US" sz="1200">
                  <a:latin typeface="KaiTi" panose="02010609060101010101" pitchFamily="49" charset="-122"/>
                  <a:ea typeface="KaiTi" panose="02010609060101010101" pitchFamily="49" charset="-122"/>
                  <a:cs typeface="Times New Roman" panose="02020603050405020304" pitchFamily="18" charset="0"/>
                </a:rPr>
                <a:t>发布实习岗位</a:t>
              </a:r>
              <a:r>
                <a:rPr lang="en-GB" sz="1200">
                  <a:effectLst/>
                  <a:latin typeface="KaiTi" panose="02010609060101010101" pitchFamily="49" charset="-122"/>
                  <a:ea typeface="SimSun" panose="02010600030101010101" pitchFamily="2" charset="-122"/>
                </a:rPr>
                <a:t> </a:t>
              </a:r>
              <a:r>
                <a:rPr lang="zh-CN" altLang="en-US" sz="1200">
                  <a:effectLst/>
                  <a:latin typeface="KaiTi" panose="02010609060101010101" pitchFamily="49" charset="-122"/>
                  <a:ea typeface="SimSun" panose="02010600030101010101" pitchFamily="2" charset="-122"/>
                </a:rPr>
                <a:t>。</a:t>
              </a:r>
              <a:endParaRPr lang="en-US" sz="1000">
                <a:solidFill>
                  <a:schemeClr val="accent2">
                    <a:lumMod val="75000"/>
                  </a:schemeClr>
                </a:solidFill>
                <a:effectLst/>
                <a:latin typeface="Times New Roman" panose="02020603050405020304" pitchFamily="18" charset="0"/>
                <a:ea typeface="SimSun" panose="02010600030101010101" pitchFamily="2" charset="-122"/>
              </a:endParaRPr>
            </a:p>
          </p:txBody>
        </p:sp>
        <p:grpSp>
          <p:nvGrpSpPr>
            <p:cNvPr id="138" name="Group 137">
              <a:extLst>
                <a:ext uri="{FF2B5EF4-FFF2-40B4-BE49-F238E27FC236}">
                  <a16:creationId xmlns:a16="http://schemas.microsoft.com/office/drawing/2014/main" id="{EE6D7D4E-5B32-1305-8881-489F197921D3}"/>
                </a:ext>
              </a:extLst>
            </p:cNvPr>
            <p:cNvGrpSpPr/>
            <p:nvPr/>
          </p:nvGrpSpPr>
          <p:grpSpPr>
            <a:xfrm>
              <a:off x="5969688" y="1415803"/>
              <a:ext cx="1062890" cy="1099377"/>
              <a:chOff x="5981716" y="4562909"/>
              <a:chExt cx="1062890" cy="1099377"/>
            </a:xfrm>
          </p:grpSpPr>
          <p:sp>
            <p:nvSpPr>
              <p:cNvPr id="137" name="Freeform 10">
                <a:extLst>
                  <a:ext uri="{FF2B5EF4-FFF2-40B4-BE49-F238E27FC236}">
                    <a16:creationId xmlns:a16="http://schemas.microsoft.com/office/drawing/2014/main" id="{4F907417-3230-8B26-950B-52EFC2EBDAC9}"/>
                  </a:ext>
                </a:extLst>
              </p:cNvPr>
              <p:cNvSpPr>
                <a:spLocks/>
              </p:cNvSpPr>
              <p:nvPr/>
            </p:nvSpPr>
            <p:spPr bwMode="auto">
              <a:xfrm rot="3952642">
                <a:off x="6476208" y="4940258"/>
                <a:ext cx="945747" cy="191049"/>
              </a:xfrm>
              <a:custGeom>
                <a:avLst/>
                <a:gdLst>
                  <a:gd name="T0" fmla="*/ 0 w 392"/>
                  <a:gd name="T1" fmla="*/ 109 h 109"/>
                  <a:gd name="T2" fmla="*/ 196 w 392"/>
                  <a:gd name="T3" fmla="*/ 0 h 109"/>
                  <a:gd name="T4" fmla="*/ 392 w 392"/>
                  <a:gd name="T5" fmla="*/ 109 h 109"/>
                </a:gdLst>
                <a:ahLst/>
                <a:cxnLst>
                  <a:cxn ang="0">
                    <a:pos x="T0" y="T1"/>
                  </a:cxn>
                  <a:cxn ang="0">
                    <a:pos x="T2" y="T3"/>
                  </a:cxn>
                  <a:cxn ang="0">
                    <a:pos x="T4" y="T5"/>
                  </a:cxn>
                </a:cxnLst>
                <a:rect l="0" t="0" r="r" b="b"/>
                <a:pathLst>
                  <a:path w="392" h="109">
                    <a:moveTo>
                      <a:pt x="0" y="109"/>
                    </a:moveTo>
                    <a:cubicBezTo>
                      <a:pt x="41" y="44"/>
                      <a:pt x="114" y="0"/>
                      <a:pt x="196" y="0"/>
                    </a:cubicBezTo>
                    <a:cubicBezTo>
                      <a:pt x="279" y="0"/>
                      <a:pt x="352" y="44"/>
                      <a:pt x="392" y="109"/>
                    </a:cubicBezTo>
                  </a:path>
                </a:pathLst>
              </a:custGeom>
              <a:solidFill>
                <a:srgbClr val="FFFFFF"/>
              </a:solidFill>
              <a:ln w="25400"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3" name="Group 122">
                <a:extLst>
                  <a:ext uri="{FF2B5EF4-FFF2-40B4-BE49-F238E27FC236}">
                    <a16:creationId xmlns:a16="http://schemas.microsoft.com/office/drawing/2014/main" id="{D24F3446-A13F-6739-A50C-56892D2C1E52}"/>
                  </a:ext>
                </a:extLst>
              </p:cNvPr>
              <p:cNvGrpSpPr/>
              <p:nvPr/>
            </p:nvGrpSpPr>
            <p:grpSpPr>
              <a:xfrm>
                <a:off x="5981716" y="4747892"/>
                <a:ext cx="985955" cy="914394"/>
                <a:chOff x="6320470" y="1572256"/>
                <a:chExt cx="914284" cy="914394"/>
              </a:xfrm>
            </p:grpSpPr>
            <p:grpSp>
              <p:nvGrpSpPr>
                <p:cNvPr id="122" name="Group 121">
                  <a:extLst>
                    <a:ext uri="{FF2B5EF4-FFF2-40B4-BE49-F238E27FC236}">
                      <a16:creationId xmlns:a16="http://schemas.microsoft.com/office/drawing/2014/main" id="{9251EE04-CD76-5BC9-6398-8148585A9640}"/>
                    </a:ext>
                  </a:extLst>
                </p:cNvPr>
                <p:cNvGrpSpPr/>
                <p:nvPr/>
              </p:nvGrpSpPr>
              <p:grpSpPr>
                <a:xfrm>
                  <a:off x="6320470" y="1572256"/>
                  <a:ext cx="914284" cy="914394"/>
                  <a:chOff x="6320470" y="1572256"/>
                  <a:chExt cx="914284" cy="914394"/>
                </a:xfrm>
              </p:grpSpPr>
              <p:grpSp>
                <p:nvGrpSpPr>
                  <p:cNvPr id="121" name="Group 120">
                    <a:extLst>
                      <a:ext uri="{FF2B5EF4-FFF2-40B4-BE49-F238E27FC236}">
                        <a16:creationId xmlns:a16="http://schemas.microsoft.com/office/drawing/2014/main" id="{8FC571C6-8711-0D5C-DB36-7C60BBD19091}"/>
                      </a:ext>
                    </a:extLst>
                  </p:cNvPr>
                  <p:cNvGrpSpPr/>
                  <p:nvPr/>
                </p:nvGrpSpPr>
                <p:grpSpPr>
                  <a:xfrm>
                    <a:off x="6320470" y="1572256"/>
                    <a:ext cx="914284" cy="914394"/>
                    <a:chOff x="6320470" y="1572256"/>
                    <a:chExt cx="914284" cy="914394"/>
                  </a:xfrm>
                </p:grpSpPr>
                <p:sp>
                  <p:nvSpPr>
                    <p:cNvPr id="32" name="Oval 31">
                      <a:extLst>
                        <a:ext uri="{FF2B5EF4-FFF2-40B4-BE49-F238E27FC236}">
                          <a16:creationId xmlns:a16="http://schemas.microsoft.com/office/drawing/2014/main" id="{E25C6717-D153-3A45-E7FE-069ACDB96AEB}"/>
                        </a:ext>
                      </a:extLst>
                    </p:cNvPr>
                    <p:cNvSpPr>
                      <a:spLocks noChangeArrowheads="1"/>
                    </p:cNvSpPr>
                    <p:nvPr/>
                  </p:nvSpPr>
                  <p:spPr bwMode="auto">
                    <a:xfrm>
                      <a:off x="6320470" y="1572256"/>
                      <a:ext cx="914284" cy="914394"/>
                    </a:xfrm>
                    <a:prstGeom prst="ellipse">
                      <a:avLst/>
                    </a:prstGeom>
                    <a:solidFill>
                      <a:schemeClr val="accent4"/>
                    </a:solidFill>
                    <a:ln w="14288" cap="flat">
                      <a:solidFill>
                        <a:schemeClr val="accent4"/>
                      </a:solidFill>
                      <a:prstDash val="solid"/>
                      <a:miter lim="800000"/>
                      <a:headEnd/>
                      <a:tailEnd/>
                    </a:ln>
                    <a:effectLst>
                      <a:outerShdw blurRad="63500" sx="102000" sy="102000" algn="c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4B499B10-0FF5-F7E3-FAAF-51D9B8F5EA40}"/>
                        </a:ext>
                      </a:extLst>
                    </p:cNvPr>
                    <p:cNvSpPr>
                      <a:spLocks noChangeArrowheads="1"/>
                    </p:cNvSpPr>
                    <p:nvPr/>
                  </p:nvSpPr>
                  <p:spPr bwMode="auto">
                    <a:xfrm>
                      <a:off x="6426705" y="1668628"/>
                      <a:ext cx="721804" cy="721891"/>
                    </a:xfrm>
                    <a:prstGeom prst="ellipse">
                      <a:avLst/>
                    </a:prstGeom>
                    <a:solidFill>
                      <a:schemeClr val="bg1"/>
                    </a:solidFill>
                    <a:ln w="14288" cap="flat">
                      <a:noFill/>
                      <a:prstDash val="solid"/>
                      <a:miter lim="800000"/>
                      <a:headEnd/>
                      <a:tailEnd/>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6" name="Freeform 8">
                    <a:extLst>
                      <a:ext uri="{FF2B5EF4-FFF2-40B4-BE49-F238E27FC236}">
                        <a16:creationId xmlns:a16="http://schemas.microsoft.com/office/drawing/2014/main" id="{78959387-D6C5-39FC-1E94-8D66C3494FAA}"/>
                      </a:ext>
                    </a:extLst>
                  </p:cNvPr>
                  <p:cNvSpPr>
                    <a:spLocks noEditPoints="1"/>
                  </p:cNvSpPr>
                  <p:nvPr/>
                </p:nvSpPr>
                <p:spPr bwMode="auto">
                  <a:xfrm>
                    <a:off x="6628944" y="1771168"/>
                    <a:ext cx="303628" cy="275897"/>
                  </a:xfrm>
                  <a:custGeom>
                    <a:avLst/>
                    <a:gdLst>
                      <a:gd name="T0" fmla="*/ 36 w 186"/>
                      <a:gd name="T1" fmla="*/ 166 h 186"/>
                      <a:gd name="T2" fmla="*/ 55 w 186"/>
                      <a:gd name="T3" fmla="*/ 178 h 186"/>
                      <a:gd name="T4" fmla="*/ 93 w 186"/>
                      <a:gd name="T5" fmla="*/ 186 h 186"/>
                      <a:gd name="T6" fmla="*/ 131 w 186"/>
                      <a:gd name="T7" fmla="*/ 178 h 186"/>
                      <a:gd name="T8" fmla="*/ 150 w 186"/>
                      <a:gd name="T9" fmla="*/ 166 h 186"/>
                      <a:gd name="T10" fmla="*/ 186 w 186"/>
                      <a:gd name="T11" fmla="*/ 93 h 186"/>
                      <a:gd name="T12" fmla="*/ 93 w 186"/>
                      <a:gd name="T13" fmla="*/ 0 h 186"/>
                      <a:gd name="T14" fmla="*/ 0 w 186"/>
                      <a:gd name="T15" fmla="*/ 93 h 186"/>
                      <a:gd name="T16" fmla="*/ 36 w 186"/>
                      <a:gd name="T17" fmla="*/ 166 h 186"/>
                      <a:gd name="T18" fmla="*/ 93 w 186"/>
                      <a:gd name="T19" fmla="*/ 32 h 186"/>
                      <a:gd name="T20" fmla="*/ 154 w 186"/>
                      <a:gd name="T21" fmla="*/ 93 h 186"/>
                      <a:gd name="T22" fmla="*/ 131 w 186"/>
                      <a:gd name="T23" fmla="*/ 141 h 186"/>
                      <a:gd name="T24" fmla="*/ 118 w 186"/>
                      <a:gd name="T25" fmla="*/ 149 h 186"/>
                      <a:gd name="T26" fmla="*/ 93 w 186"/>
                      <a:gd name="T27" fmla="*/ 154 h 186"/>
                      <a:gd name="T28" fmla="*/ 68 w 186"/>
                      <a:gd name="T29" fmla="*/ 149 h 186"/>
                      <a:gd name="T30" fmla="*/ 56 w 186"/>
                      <a:gd name="T31" fmla="*/ 141 h 186"/>
                      <a:gd name="T32" fmla="*/ 32 w 186"/>
                      <a:gd name="T33" fmla="*/ 93 h 186"/>
                      <a:gd name="T34" fmla="*/ 93 w 186"/>
                      <a:gd name="T35" fmla="*/ 3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86">
                        <a:moveTo>
                          <a:pt x="36" y="166"/>
                        </a:moveTo>
                        <a:cubicBezTo>
                          <a:pt x="42" y="171"/>
                          <a:pt x="49" y="175"/>
                          <a:pt x="55" y="178"/>
                        </a:cubicBezTo>
                        <a:cubicBezTo>
                          <a:pt x="67" y="183"/>
                          <a:pt x="80" y="186"/>
                          <a:pt x="93" y="186"/>
                        </a:cubicBezTo>
                        <a:cubicBezTo>
                          <a:pt x="106" y="186"/>
                          <a:pt x="119" y="183"/>
                          <a:pt x="131" y="178"/>
                        </a:cubicBezTo>
                        <a:cubicBezTo>
                          <a:pt x="138" y="175"/>
                          <a:pt x="144" y="171"/>
                          <a:pt x="150" y="166"/>
                        </a:cubicBezTo>
                        <a:cubicBezTo>
                          <a:pt x="173" y="149"/>
                          <a:pt x="186" y="122"/>
                          <a:pt x="186" y="93"/>
                        </a:cubicBezTo>
                        <a:cubicBezTo>
                          <a:pt x="186" y="42"/>
                          <a:pt x="144" y="0"/>
                          <a:pt x="93" y="0"/>
                        </a:cubicBezTo>
                        <a:cubicBezTo>
                          <a:pt x="42" y="0"/>
                          <a:pt x="0" y="42"/>
                          <a:pt x="0" y="93"/>
                        </a:cubicBezTo>
                        <a:cubicBezTo>
                          <a:pt x="0" y="122"/>
                          <a:pt x="13" y="148"/>
                          <a:pt x="36" y="166"/>
                        </a:cubicBezTo>
                        <a:close/>
                        <a:moveTo>
                          <a:pt x="93" y="32"/>
                        </a:moveTo>
                        <a:cubicBezTo>
                          <a:pt x="127" y="32"/>
                          <a:pt x="154" y="59"/>
                          <a:pt x="154" y="93"/>
                        </a:cubicBezTo>
                        <a:cubicBezTo>
                          <a:pt x="154" y="112"/>
                          <a:pt x="146" y="130"/>
                          <a:pt x="131" y="141"/>
                        </a:cubicBezTo>
                        <a:cubicBezTo>
                          <a:pt x="127" y="144"/>
                          <a:pt x="122" y="147"/>
                          <a:pt x="118" y="149"/>
                        </a:cubicBezTo>
                        <a:cubicBezTo>
                          <a:pt x="110" y="152"/>
                          <a:pt x="102" y="154"/>
                          <a:pt x="93" y="154"/>
                        </a:cubicBezTo>
                        <a:cubicBezTo>
                          <a:pt x="85" y="154"/>
                          <a:pt x="76" y="152"/>
                          <a:pt x="68" y="149"/>
                        </a:cubicBezTo>
                        <a:cubicBezTo>
                          <a:pt x="64" y="147"/>
                          <a:pt x="60" y="144"/>
                          <a:pt x="56" y="141"/>
                        </a:cubicBezTo>
                        <a:cubicBezTo>
                          <a:pt x="41" y="129"/>
                          <a:pt x="32" y="112"/>
                          <a:pt x="32" y="93"/>
                        </a:cubicBezTo>
                        <a:cubicBezTo>
                          <a:pt x="32" y="59"/>
                          <a:pt x="60" y="32"/>
                          <a:pt x="93" y="32"/>
                        </a:cubicBezTo>
                        <a:close/>
                      </a:path>
                    </a:pathLst>
                  </a:custGeom>
                  <a:solidFill>
                    <a:srgbClr val="FF6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Freeform 9">
                  <a:extLst>
                    <a:ext uri="{FF2B5EF4-FFF2-40B4-BE49-F238E27FC236}">
                      <a16:creationId xmlns:a16="http://schemas.microsoft.com/office/drawing/2014/main" id="{8D4CDF09-118A-8725-E67E-908BCAE8EBE3}"/>
                    </a:ext>
                  </a:extLst>
                </p:cNvPr>
                <p:cNvSpPr>
                  <a:spLocks/>
                </p:cNvSpPr>
                <p:nvPr/>
              </p:nvSpPr>
              <p:spPr bwMode="auto">
                <a:xfrm>
                  <a:off x="6552603" y="2026570"/>
                  <a:ext cx="457178" cy="201799"/>
                </a:xfrm>
                <a:custGeom>
                  <a:avLst/>
                  <a:gdLst>
                    <a:gd name="T0" fmla="*/ 267 w 280"/>
                    <a:gd name="T1" fmla="*/ 125 h 136"/>
                    <a:gd name="T2" fmla="*/ 280 w 280"/>
                    <a:gd name="T3" fmla="*/ 110 h 136"/>
                    <a:gd name="T4" fmla="*/ 247 w 280"/>
                    <a:gd name="T5" fmla="*/ 9 h 136"/>
                    <a:gd name="T6" fmla="*/ 225 w 280"/>
                    <a:gd name="T7" fmla="*/ 6 h 136"/>
                    <a:gd name="T8" fmla="*/ 222 w 280"/>
                    <a:gd name="T9" fmla="*/ 28 h 136"/>
                    <a:gd name="T10" fmla="*/ 247 w 280"/>
                    <a:gd name="T11" fmla="*/ 96 h 136"/>
                    <a:gd name="T12" fmla="*/ 140 w 280"/>
                    <a:gd name="T13" fmla="*/ 104 h 136"/>
                    <a:gd name="T14" fmla="*/ 33 w 280"/>
                    <a:gd name="T15" fmla="*/ 96 h 136"/>
                    <a:gd name="T16" fmla="*/ 59 w 280"/>
                    <a:gd name="T17" fmla="*/ 28 h 136"/>
                    <a:gd name="T18" fmla="*/ 56 w 280"/>
                    <a:gd name="T19" fmla="*/ 6 h 136"/>
                    <a:gd name="T20" fmla="*/ 33 w 280"/>
                    <a:gd name="T21" fmla="*/ 9 h 136"/>
                    <a:gd name="T22" fmla="*/ 0 w 280"/>
                    <a:gd name="T23" fmla="*/ 110 h 136"/>
                    <a:gd name="T24" fmla="*/ 13 w 280"/>
                    <a:gd name="T25" fmla="*/ 125 h 136"/>
                    <a:gd name="T26" fmla="*/ 140 w 280"/>
                    <a:gd name="T27" fmla="*/ 136 h 136"/>
                    <a:gd name="T28" fmla="*/ 267 w 280"/>
                    <a:gd name="T29"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136">
                      <a:moveTo>
                        <a:pt x="267" y="125"/>
                      </a:moveTo>
                      <a:cubicBezTo>
                        <a:pt x="275" y="124"/>
                        <a:pt x="280" y="117"/>
                        <a:pt x="280" y="110"/>
                      </a:cubicBezTo>
                      <a:cubicBezTo>
                        <a:pt x="280" y="73"/>
                        <a:pt x="268" y="37"/>
                        <a:pt x="247" y="9"/>
                      </a:cubicBezTo>
                      <a:cubicBezTo>
                        <a:pt x="242" y="2"/>
                        <a:pt x="232" y="1"/>
                        <a:pt x="225" y="6"/>
                      </a:cubicBezTo>
                      <a:cubicBezTo>
                        <a:pt x="218" y="11"/>
                        <a:pt x="216" y="21"/>
                        <a:pt x="222" y="28"/>
                      </a:cubicBezTo>
                      <a:cubicBezTo>
                        <a:pt x="236" y="47"/>
                        <a:pt x="245" y="71"/>
                        <a:pt x="247" y="96"/>
                      </a:cubicBezTo>
                      <a:cubicBezTo>
                        <a:pt x="228" y="99"/>
                        <a:pt x="190" y="104"/>
                        <a:pt x="140" y="104"/>
                      </a:cubicBezTo>
                      <a:cubicBezTo>
                        <a:pt x="90" y="104"/>
                        <a:pt x="52" y="99"/>
                        <a:pt x="33" y="96"/>
                      </a:cubicBezTo>
                      <a:cubicBezTo>
                        <a:pt x="35" y="71"/>
                        <a:pt x="44" y="47"/>
                        <a:pt x="59" y="28"/>
                      </a:cubicBezTo>
                      <a:cubicBezTo>
                        <a:pt x="64" y="21"/>
                        <a:pt x="63" y="11"/>
                        <a:pt x="56" y="6"/>
                      </a:cubicBezTo>
                      <a:cubicBezTo>
                        <a:pt x="49" y="0"/>
                        <a:pt x="39" y="2"/>
                        <a:pt x="33" y="9"/>
                      </a:cubicBezTo>
                      <a:cubicBezTo>
                        <a:pt x="12" y="37"/>
                        <a:pt x="0" y="73"/>
                        <a:pt x="0" y="110"/>
                      </a:cubicBezTo>
                      <a:cubicBezTo>
                        <a:pt x="0" y="117"/>
                        <a:pt x="5" y="124"/>
                        <a:pt x="13" y="125"/>
                      </a:cubicBezTo>
                      <a:cubicBezTo>
                        <a:pt x="15" y="126"/>
                        <a:pt x="65" y="136"/>
                        <a:pt x="140" y="136"/>
                      </a:cubicBezTo>
                      <a:cubicBezTo>
                        <a:pt x="215" y="136"/>
                        <a:pt x="265" y="126"/>
                        <a:pt x="267" y="125"/>
                      </a:cubicBezTo>
                      <a:close/>
                    </a:path>
                  </a:pathLst>
                </a:custGeom>
                <a:solidFill>
                  <a:srgbClr val="FF6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7" name="Subtitle 2">
            <a:extLst>
              <a:ext uri="{FF2B5EF4-FFF2-40B4-BE49-F238E27FC236}">
                <a16:creationId xmlns:a16="http://schemas.microsoft.com/office/drawing/2014/main" id="{AF84E755-69A5-04C6-6ED7-284110FFC2CB}"/>
              </a:ext>
            </a:extLst>
          </p:cNvPr>
          <p:cNvSpPr>
            <a:spLocks noGrp="1"/>
          </p:cNvSpPr>
          <p:nvPr>
            <p:ph type="subTitle" idx="1"/>
          </p:nvPr>
        </p:nvSpPr>
        <p:spPr>
          <a:xfrm>
            <a:off x="993273" y="623216"/>
            <a:ext cx="10205453" cy="795256"/>
          </a:xfrm>
        </p:spPr>
        <p:txBody>
          <a:bodyPr>
            <a:noAutofit/>
          </a:bodyPr>
          <a:lstStyle/>
          <a:p>
            <a:pPr algn="l"/>
            <a:r>
              <a:rPr lang="zh-CN" altLang="en-US" sz="5000" b="1">
                <a:solidFill>
                  <a:schemeClr val="accent1">
                    <a:lumMod val="75000"/>
                  </a:schemeClr>
                </a:solidFill>
                <a:latin typeface="KaiTi" panose="02010609060101010101" pitchFamily="49" charset="-122"/>
                <a:ea typeface="KaiTi" panose="02010609060101010101" pitchFamily="49" charset="-122"/>
              </a:rPr>
              <a:t>申请流程总览</a:t>
            </a:r>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8" name="Subtitle 2">
            <a:extLst>
              <a:ext uri="{FF2B5EF4-FFF2-40B4-BE49-F238E27FC236}">
                <a16:creationId xmlns:a16="http://schemas.microsoft.com/office/drawing/2014/main" id="{B63AEFDA-FBA6-C2CA-54B4-1C290EC8F34B}"/>
              </a:ext>
            </a:extLst>
          </p:cNvPr>
          <p:cNvSpPr txBox="1">
            <a:spLocks/>
          </p:cNvSpPr>
          <p:nvPr/>
        </p:nvSpPr>
        <p:spPr>
          <a:xfrm>
            <a:off x="1094873" y="1953704"/>
            <a:ext cx="10205453" cy="24477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15000"/>
              </a:lnSpc>
            </a:pPr>
            <a:endParaRPr lang="en-US" sz="2000">
              <a:effectLst/>
              <a:latin typeface="Times New Roman" panose="02020603050405020304" pitchFamily="18" charset="0"/>
              <a:ea typeface="Times New Roman" panose="02020603050405020304" pitchFamily="18" charset="0"/>
            </a:endParaRPr>
          </a:p>
          <a:p>
            <a:pPr algn="l"/>
            <a:endParaRPr lang="en-GB" sz="5000" b="1">
              <a:solidFill>
                <a:schemeClr val="accent1">
                  <a:lumMod val="75000"/>
                </a:schemeClr>
              </a:solidFill>
              <a:latin typeface="KaiTi" panose="02010609060101010101" pitchFamily="49" charset="-122"/>
              <a:ea typeface="KaiTi" panose="02010609060101010101" pitchFamily="49" charset="-122"/>
            </a:endParaRPr>
          </a:p>
        </p:txBody>
      </p:sp>
      <p:grpSp>
        <p:nvGrpSpPr>
          <p:cNvPr id="141" name="Group 140">
            <a:extLst>
              <a:ext uri="{FF2B5EF4-FFF2-40B4-BE49-F238E27FC236}">
                <a16:creationId xmlns:a16="http://schemas.microsoft.com/office/drawing/2014/main" id="{42806DC4-49DF-90C8-F9B8-C09A6255775D}"/>
              </a:ext>
            </a:extLst>
          </p:cNvPr>
          <p:cNvGrpSpPr/>
          <p:nvPr/>
        </p:nvGrpSpPr>
        <p:grpSpPr>
          <a:xfrm>
            <a:off x="1041537" y="2602028"/>
            <a:ext cx="4620094" cy="1122067"/>
            <a:chOff x="801997" y="1441877"/>
            <a:chExt cx="4620094" cy="1122067"/>
          </a:xfrm>
        </p:grpSpPr>
        <p:sp>
          <p:nvSpPr>
            <p:cNvPr id="70" name="Text Box 1">
              <a:extLst>
                <a:ext uri="{FF2B5EF4-FFF2-40B4-BE49-F238E27FC236}">
                  <a16:creationId xmlns:a16="http://schemas.microsoft.com/office/drawing/2014/main" id="{6103A404-42E4-6BDA-0977-2EA43750F38F}"/>
                </a:ext>
              </a:extLst>
            </p:cNvPr>
            <p:cNvSpPr txBox="1"/>
            <p:nvPr/>
          </p:nvSpPr>
          <p:spPr>
            <a:xfrm>
              <a:off x="2026258" y="1593904"/>
              <a:ext cx="3395833" cy="71800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marR="0" indent="-228600" algn="just">
                <a:spcBef>
                  <a:spcPts val="0"/>
                </a:spcBef>
                <a:spcAft>
                  <a:spcPts val="0"/>
                </a:spcAft>
              </a:pPr>
              <a:r>
                <a:rPr lang="en-GB" sz="1400" b="1">
                  <a:latin typeface="KaiTi" panose="02010609060101010101" pitchFamily="49" charset="-122"/>
                  <a:ea typeface="SimSun" panose="02010600030101010101" pitchFamily="2" charset="-122"/>
                </a:rPr>
                <a:t>3</a:t>
              </a:r>
              <a:r>
                <a:rPr lang="en-GB" sz="1400" b="1">
                  <a:effectLst/>
                  <a:latin typeface="KaiTi" panose="02010609060101010101" pitchFamily="49" charset="-122"/>
                  <a:ea typeface="SimSun" panose="02010600030101010101" pitchFamily="2" charset="-122"/>
                </a:rPr>
                <a:t>. </a:t>
              </a:r>
              <a:r>
                <a:rPr lang="en-US" sz="1400" b="1" err="1">
                  <a:latin typeface="Times New Roman" panose="02020603050405020304" pitchFamily="18" charset="0"/>
                  <a:ea typeface="KaiTi" panose="02010609060101010101" pitchFamily="49" charset="-122"/>
                </a:rPr>
                <a:t>实习合</a:t>
              </a:r>
              <a:r>
                <a:rPr lang="zh-CN" altLang="en-US" sz="1400" b="1">
                  <a:latin typeface="Times New Roman" panose="02020603050405020304" pitchFamily="18" charset="0"/>
                  <a:ea typeface="KaiTi" panose="02010609060101010101" pitchFamily="49" charset="-122"/>
                </a:rPr>
                <a:t>约</a:t>
              </a:r>
              <a:endParaRPr lang="en-US" sz="1400" b="1">
                <a:latin typeface="Times New Roman" panose="02020603050405020304" pitchFamily="18" charset="0"/>
                <a:ea typeface="KaiTi" panose="02010609060101010101" pitchFamily="49" charset="-122"/>
              </a:endParaRPr>
            </a:p>
            <a:p>
              <a:pPr marL="228600" marR="0" algn="just">
                <a:lnSpc>
                  <a:spcPct val="115000"/>
                </a:lnSpc>
                <a:spcBef>
                  <a:spcPts val="0"/>
                </a:spcBef>
                <a:spcAft>
                  <a:spcPts val="0"/>
                </a:spcAft>
              </a:pPr>
              <a:r>
                <a:rPr lang="zh-CN" altLang="en-US" sz="1200">
                  <a:latin typeface="Times New Roman" panose="02020603050405020304" pitchFamily="18" charset="0"/>
                  <a:ea typeface="KaiTi" panose="02010609060101010101" pitchFamily="49" charset="-122"/>
                </a:rPr>
                <a:t>在华</a:t>
              </a:r>
              <a:r>
                <a:rPr lang="zh-CN" sz="1200">
                  <a:effectLst/>
                  <a:latin typeface="Times New Roman" panose="02020603050405020304" pitchFamily="18" charset="0"/>
                  <a:ea typeface="KaiTi" panose="02010609060101010101" pitchFamily="49" charset="-122"/>
                </a:rPr>
                <a:t>接收机构向有意聘请的实习生发出合约，双方签署实习合约</a:t>
              </a:r>
              <a:r>
                <a:rPr lang="zh-CN" altLang="en-US" sz="1200">
                  <a:latin typeface="Times New Roman" panose="02020603050405020304" pitchFamily="18" charset="0"/>
                  <a:ea typeface="KaiTi" panose="02010609060101010101" pitchFamily="49" charset="-122"/>
                </a:rPr>
                <a:t>。</a:t>
              </a:r>
              <a:r>
                <a:rPr lang="zh-CN" sz="1200">
                  <a:effectLst/>
                  <a:latin typeface="Times New Roman" panose="02020603050405020304" pitchFamily="18" charset="0"/>
                  <a:ea typeface="KaiTi" panose="02010609060101010101" pitchFamily="49" charset="-122"/>
                </a:rPr>
                <a:t>合约内容请参考</a:t>
              </a:r>
              <a:r>
                <a:rPr lang="en-US" sz="1200">
                  <a:effectLst/>
                  <a:latin typeface="KaiTi" panose="02010609060101010101" pitchFamily="49" charset="-122"/>
                  <a:ea typeface="SimSun" panose="02010600030101010101" pitchFamily="2" charset="-122"/>
                </a:rPr>
                <a:t>YES</a:t>
              </a:r>
              <a:r>
                <a:rPr lang="zh-CN" sz="1200">
                  <a:effectLst/>
                  <a:latin typeface="Times New Roman" panose="02020603050405020304" pitchFamily="18" charset="0"/>
                  <a:ea typeface="KaiTi" panose="02010609060101010101" pitchFamily="49" charset="-122"/>
                </a:rPr>
                <a:t>计划谅解备忘录相关条款。</a:t>
              </a:r>
              <a:r>
                <a:rPr lang="en-GB" sz="1200">
                  <a:effectLst/>
                  <a:latin typeface="KaiTi" panose="02010609060101010101" pitchFamily="49" charset="-122"/>
                  <a:ea typeface="SimSun" panose="02010600030101010101" pitchFamily="2" charset="-122"/>
                </a:rPr>
                <a:t> </a:t>
              </a:r>
              <a:endParaRPr lang="en-US" sz="1000">
                <a:effectLst/>
                <a:latin typeface="Times New Roman" panose="02020603050405020304" pitchFamily="18" charset="0"/>
                <a:ea typeface="SimSun" panose="02010600030101010101" pitchFamily="2" charset="-122"/>
              </a:endParaRPr>
            </a:p>
          </p:txBody>
        </p:sp>
        <p:grpSp>
          <p:nvGrpSpPr>
            <p:cNvPr id="132" name="Group 131">
              <a:extLst>
                <a:ext uri="{FF2B5EF4-FFF2-40B4-BE49-F238E27FC236}">
                  <a16:creationId xmlns:a16="http://schemas.microsoft.com/office/drawing/2014/main" id="{5411F76D-26BB-4DAD-6B09-2983BC5C2ACF}"/>
                </a:ext>
              </a:extLst>
            </p:cNvPr>
            <p:cNvGrpSpPr/>
            <p:nvPr/>
          </p:nvGrpSpPr>
          <p:grpSpPr>
            <a:xfrm>
              <a:off x="801997" y="1441877"/>
              <a:ext cx="1029633" cy="1122067"/>
              <a:chOff x="629070" y="2667052"/>
              <a:chExt cx="1029633" cy="1122067"/>
            </a:xfrm>
          </p:grpSpPr>
          <p:sp>
            <p:nvSpPr>
              <p:cNvPr id="131" name="Freeform 10">
                <a:extLst>
                  <a:ext uri="{FF2B5EF4-FFF2-40B4-BE49-F238E27FC236}">
                    <a16:creationId xmlns:a16="http://schemas.microsoft.com/office/drawing/2014/main" id="{147081B8-CC7B-2190-4AEC-B7EED1CF6F4E}"/>
                  </a:ext>
                </a:extLst>
              </p:cNvPr>
              <p:cNvSpPr>
                <a:spLocks/>
              </p:cNvSpPr>
              <p:nvPr/>
            </p:nvSpPr>
            <p:spPr bwMode="auto">
              <a:xfrm rot="3952642">
                <a:off x="1090305" y="3044401"/>
                <a:ext cx="945747" cy="191049"/>
              </a:xfrm>
              <a:custGeom>
                <a:avLst/>
                <a:gdLst>
                  <a:gd name="T0" fmla="*/ 0 w 392"/>
                  <a:gd name="T1" fmla="*/ 109 h 109"/>
                  <a:gd name="T2" fmla="*/ 196 w 392"/>
                  <a:gd name="T3" fmla="*/ 0 h 109"/>
                  <a:gd name="T4" fmla="*/ 392 w 392"/>
                  <a:gd name="T5" fmla="*/ 109 h 109"/>
                </a:gdLst>
                <a:ahLst/>
                <a:cxnLst>
                  <a:cxn ang="0">
                    <a:pos x="T0" y="T1"/>
                  </a:cxn>
                  <a:cxn ang="0">
                    <a:pos x="T2" y="T3"/>
                  </a:cxn>
                  <a:cxn ang="0">
                    <a:pos x="T4" y="T5"/>
                  </a:cxn>
                </a:cxnLst>
                <a:rect l="0" t="0" r="r" b="b"/>
                <a:pathLst>
                  <a:path w="392" h="109">
                    <a:moveTo>
                      <a:pt x="0" y="109"/>
                    </a:moveTo>
                    <a:cubicBezTo>
                      <a:pt x="41" y="44"/>
                      <a:pt x="114" y="0"/>
                      <a:pt x="196" y="0"/>
                    </a:cubicBezTo>
                    <a:cubicBezTo>
                      <a:pt x="279" y="0"/>
                      <a:pt x="352" y="44"/>
                      <a:pt x="392" y="109"/>
                    </a:cubicBezTo>
                  </a:path>
                </a:pathLst>
              </a:custGeom>
              <a:solidFill>
                <a:srgbClr val="FFFFFF"/>
              </a:solidFill>
              <a:ln w="25400"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7" name="Group 116">
                <a:extLst>
                  <a:ext uri="{FF2B5EF4-FFF2-40B4-BE49-F238E27FC236}">
                    <a16:creationId xmlns:a16="http://schemas.microsoft.com/office/drawing/2014/main" id="{FC9756D5-0116-8EDB-DBB3-D29340A9B162}"/>
                  </a:ext>
                </a:extLst>
              </p:cNvPr>
              <p:cNvGrpSpPr/>
              <p:nvPr/>
            </p:nvGrpSpPr>
            <p:grpSpPr>
              <a:xfrm>
                <a:off x="629070" y="2876905"/>
                <a:ext cx="926615" cy="912214"/>
                <a:chOff x="706347" y="2840766"/>
                <a:chExt cx="926615" cy="912214"/>
              </a:xfrm>
            </p:grpSpPr>
            <p:sp>
              <p:nvSpPr>
                <p:cNvPr id="82" name="Oval 81">
                  <a:extLst>
                    <a:ext uri="{FF2B5EF4-FFF2-40B4-BE49-F238E27FC236}">
                      <a16:creationId xmlns:a16="http://schemas.microsoft.com/office/drawing/2014/main" id="{BE7A0209-6E33-6D39-5590-F08CB0ED423A}"/>
                    </a:ext>
                  </a:extLst>
                </p:cNvPr>
                <p:cNvSpPr>
                  <a:spLocks noChangeArrowheads="1"/>
                </p:cNvSpPr>
                <p:nvPr/>
              </p:nvSpPr>
              <p:spPr bwMode="auto">
                <a:xfrm>
                  <a:off x="706347" y="2840766"/>
                  <a:ext cx="926615" cy="912214"/>
                </a:xfrm>
                <a:prstGeom prst="ellipse">
                  <a:avLst/>
                </a:prstGeom>
                <a:solidFill>
                  <a:schemeClr val="accent4"/>
                </a:solidFill>
                <a:ln w="14288" cap="flat">
                  <a:solidFill>
                    <a:schemeClr val="accent4"/>
                  </a:solidFill>
                  <a:prstDash val="solid"/>
                  <a:miter lim="800000"/>
                  <a:headEnd/>
                  <a:tailEnd/>
                </a:ln>
                <a:effectLst>
                  <a:outerShdw blurRad="63500" sx="102000" sy="102000" algn="c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3" name="Oval 82">
                  <a:extLst>
                    <a:ext uri="{FF2B5EF4-FFF2-40B4-BE49-F238E27FC236}">
                      <a16:creationId xmlns:a16="http://schemas.microsoft.com/office/drawing/2014/main" id="{D8B092D7-B491-E9FE-8CF1-F837A46AE678}"/>
                    </a:ext>
                  </a:extLst>
                </p:cNvPr>
                <p:cNvSpPr>
                  <a:spLocks noChangeArrowheads="1"/>
                </p:cNvSpPr>
                <p:nvPr/>
              </p:nvSpPr>
              <p:spPr bwMode="auto">
                <a:xfrm>
                  <a:off x="784480" y="2936297"/>
                  <a:ext cx="786952" cy="720666"/>
                </a:xfrm>
                <a:prstGeom prst="ellipse">
                  <a:avLst/>
                </a:prstGeom>
                <a:solidFill>
                  <a:schemeClr val="bg1"/>
                </a:solidFill>
                <a:ln w="14288" cap="flat">
                  <a:noFill/>
                  <a:prstDash val="solid"/>
                  <a:miter lim="800000"/>
                  <a:headEnd/>
                  <a:tailEnd/>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1" name="Group 70">
                  <a:extLst>
                    <a:ext uri="{FF2B5EF4-FFF2-40B4-BE49-F238E27FC236}">
                      <a16:creationId xmlns:a16="http://schemas.microsoft.com/office/drawing/2014/main" id="{23B2882B-E005-26E5-4005-6196A00B9CE3}"/>
                    </a:ext>
                  </a:extLst>
                </p:cNvPr>
                <p:cNvGrpSpPr/>
                <p:nvPr/>
              </p:nvGrpSpPr>
              <p:grpSpPr>
                <a:xfrm>
                  <a:off x="931056" y="3074874"/>
                  <a:ext cx="498649" cy="456473"/>
                  <a:chOff x="28116" y="0"/>
                  <a:chExt cx="346075" cy="346075"/>
                </a:xfrm>
                <a:solidFill>
                  <a:schemeClr val="bg1"/>
                </a:solidFill>
              </p:grpSpPr>
              <p:sp>
                <p:nvSpPr>
                  <p:cNvPr id="72" name="Freeform 20">
                    <a:extLst>
                      <a:ext uri="{FF2B5EF4-FFF2-40B4-BE49-F238E27FC236}">
                        <a16:creationId xmlns:a16="http://schemas.microsoft.com/office/drawing/2014/main" id="{22D854B9-BC26-57A9-8EF6-6BFB2834CF2F}"/>
                      </a:ext>
                    </a:extLst>
                  </p:cNvPr>
                  <p:cNvSpPr>
                    <a:spLocks/>
                  </p:cNvSpPr>
                  <p:nvPr/>
                </p:nvSpPr>
                <p:spPr bwMode="auto">
                  <a:xfrm>
                    <a:off x="28116" y="123825"/>
                    <a:ext cx="346075" cy="222250"/>
                  </a:xfrm>
                  <a:custGeom>
                    <a:avLst/>
                    <a:gdLst>
                      <a:gd name="T0" fmla="*/ 76 w 92"/>
                      <a:gd name="T1" fmla="*/ 0 h 59"/>
                      <a:gd name="T2" fmla="*/ 92 w 92"/>
                      <a:gd name="T3" fmla="*/ 11 h 59"/>
                      <a:gd name="T4" fmla="*/ 92 w 92"/>
                      <a:gd name="T5" fmla="*/ 53 h 59"/>
                      <a:gd name="T6" fmla="*/ 86 w 92"/>
                      <a:gd name="T7" fmla="*/ 59 h 59"/>
                      <a:gd name="T8" fmla="*/ 6 w 92"/>
                      <a:gd name="T9" fmla="*/ 59 h 59"/>
                      <a:gd name="T10" fmla="*/ 0 w 92"/>
                      <a:gd name="T11" fmla="*/ 53 h 59"/>
                      <a:gd name="T12" fmla="*/ 0 w 92"/>
                      <a:gd name="T13" fmla="*/ 11 h 59"/>
                      <a:gd name="T14" fmla="*/ 16 w 92"/>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59">
                        <a:moveTo>
                          <a:pt x="76" y="0"/>
                        </a:moveTo>
                        <a:cubicBezTo>
                          <a:pt x="92" y="11"/>
                          <a:pt x="92" y="11"/>
                          <a:pt x="92" y="11"/>
                        </a:cubicBezTo>
                        <a:cubicBezTo>
                          <a:pt x="92" y="53"/>
                          <a:pt x="92" y="53"/>
                          <a:pt x="92" y="53"/>
                        </a:cubicBezTo>
                        <a:cubicBezTo>
                          <a:pt x="92" y="56"/>
                          <a:pt x="89" y="59"/>
                          <a:pt x="86" y="59"/>
                        </a:cubicBezTo>
                        <a:cubicBezTo>
                          <a:pt x="6" y="59"/>
                          <a:pt x="6" y="59"/>
                          <a:pt x="6" y="59"/>
                        </a:cubicBezTo>
                        <a:cubicBezTo>
                          <a:pt x="3" y="59"/>
                          <a:pt x="0" y="56"/>
                          <a:pt x="0" y="53"/>
                        </a:cubicBezTo>
                        <a:cubicBezTo>
                          <a:pt x="0" y="11"/>
                          <a:pt x="0" y="11"/>
                          <a:pt x="0" y="11"/>
                        </a:cubicBezTo>
                        <a:cubicBezTo>
                          <a:pt x="16" y="0"/>
                          <a:pt x="16" y="0"/>
                          <a:pt x="16" y="0"/>
                        </a:cubicBezTo>
                      </a:path>
                    </a:pathLst>
                  </a:custGeom>
                  <a:grpFill/>
                  <a:ln w="38100" cap="rnd">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1">
                    <a:extLst>
                      <a:ext uri="{FF2B5EF4-FFF2-40B4-BE49-F238E27FC236}">
                        <a16:creationId xmlns:a16="http://schemas.microsoft.com/office/drawing/2014/main" id="{98C8F0F4-E0CA-8566-8A9B-454660859E03}"/>
                      </a:ext>
                    </a:extLst>
                  </p:cNvPr>
                  <p:cNvSpPr>
                    <a:spLocks/>
                  </p:cNvSpPr>
                  <p:nvPr/>
                </p:nvSpPr>
                <p:spPr bwMode="auto">
                  <a:xfrm>
                    <a:off x="62592" y="239712"/>
                    <a:ext cx="254000" cy="60325"/>
                  </a:xfrm>
                  <a:custGeom>
                    <a:avLst/>
                    <a:gdLst>
                      <a:gd name="T0" fmla="*/ 0 w 160"/>
                      <a:gd name="T1" fmla="*/ 38 h 38"/>
                      <a:gd name="T2" fmla="*/ 47 w 160"/>
                      <a:gd name="T3" fmla="*/ 0 h 38"/>
                      <a:gd name="T4" fmla="*/ 113 w 160"/>
                      <a:gd name="T5" fmla="*/ 0 h 38"/>
                      <a:gd name="T6" fmla="*/ 160 w 160"/>
                      <a:gd name="T7" fmla="*/ 38 h 38"/>
                    </a:gdLst>
                    <a:ahLst/>
                    <a:cxnLst>
                      <a:cxn ang="0">
                        <a:pos x="T0" y="T1"/>
                      </a:cxn>
                      <a:cxn ang="0">
                        <a:pos x="T2" y="T3"/>
                      </a:cxn>
                      <a:cxn ang="0">
                        <a:pos x="T4" y="T5"/>
                      </a:cxn>
                      <a:cxn ang="0">
                        <a:pos x="T6" y="T7"/>
                      </a:cxn>
                    </a:cxnLst>
                    <a:rect l="0" t="0" r="r" b="b"/>
                    <a:pathLst>
                      <a:path w="160" h="38">
                        <a:moveTo>
                          <a:pt x="0" y="38"/>
                        </a:moveTo>
                        <a:lnTo>
                          <a:pt x="47" y="0"/>
                        </a:lnTo>
                        <a:lnTo>
                          <a:pt x="113" y="0"/>
                        </a:lnTo>
                        <a:lnTo>
                          <a:pt x="160" y="38"/>
                        </a:lnTo>
                      </a:path>
                    </a:pathLst>
                  </a:custGeom>
                  <a:grpFill/>
                  <a:ln w="38100" cap="rnd">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4" name="Line 22">
                    <a:extLst>
                      <a:ext uri="{FF2B5EF4-FFF2-40B4-BE49-F238E27FC236}">
                        <a16:creationId xmlns:a16="http://schemas.microsoft.com/office/drawing/2014/main" id="{15A83C4F-1E28-73F4-88F3-6C833A5F677B}"/>
                      </a:ext>
                    </a:extLst>
                  </p:cNvPr>
                  <p:cNvCxnSpPr/>
                  <p:nvPr/>
                </p:nvCxnSpPr>
                <p:spPr bwMode="auto">
                  <a:xfrm flipH="1">
                    <a:off x="255588" y="165100"/>
                    <a:ext cx="90488" cy="60325"/>
                  </a:xfrm>
                  <a:prstGeom prst="line">
                    <a:avLst/>
                  </a:prstGeom>
                  <a:grpFill/>
                  <a:ln w="38100" cap="rnd">
                    <a:solidFill>
                      <a:srgbClr val="FF6600"/>
                    </a:solidFill>
                    <a:prstDash val="solid"/>
                    <a:round/>
                    <a:headEnd/>
                    <a:tailEnd/>
                  </a:ln>
                </p:spPr>
              </p:cxnSp>
              <p:cxnSp>
                <p:nvCxnSpPr>
                  <p:cNvPr id="75" name="Line 23">
                    <a:extLst>
                      <a:ext uri="{FF2B5EF4-FFF2-40B4-BE49-F238E27FC236}">
                        <a16:creationId xmlns:a16="http://schemas.microsoft.com/office/drawing/2014/main" id="{29A0B274-DA5E-EF13-7401-891D70CA029F}"/>
                      </a:ext>
                    </a:extLst>
                  </p:cNvPr>
                  <p:cNvCxnSpPr/>
                  <p:nvPr/>
                </p:nvCxnSpPr>
                <p:spPr bwMode="auto">
                  <a:xfrm>
                    <a:off x="32129" y="165100"/>
                    <a:ext cx="90488" cy="60325"/>
                  </a:xfrm>
                  <a:prstGeom prst="line">
                    <a:avLst/>
                  </a:prstGeom>
                  <a:grpFill/>
                  <a:ln w="38100" cap="rnd">
                    <a:solidFill>
                      <a:srgbClr val="FF6600"/>
                    </a:solidFill>
                    <a:prstDash val="solid"/>
                    <a:round/>
                    <a:headEnd/>
                    <a:tailEnd/>
                  </a:ln>
                </p:spPr>
              </p:cxnSp>
              <p:sp>
                <p:nvSpPr>
                  <p:cNvPr id="76" name="Freeform 24">
                    <a:extLst>
                      <a:ext uri="{FF2B5EF4-FFF2-40B4-BE49-F238E27FC236}">
                        <a16:creationId xmlns:a16="http://schemas.microsoft.com/office/drawing/2014/main" id="{70DCC519-9071-28B4-0062-69236AC1FB22}"/>
                      </a:ext>
                    </a:extLst>
                  </p:cNvPr>
                  <p:cNvSpPr>
                    <a:spLocks/>
                  </p:cNvSpPr>
                  <p:nvPr/>
                </p:nvSpPr>
                <p:spPr bwMode="auto">
                  <a:xfrm>
                    <a:off x="76879" y="0"/>
                    <a:ext cx="225425" cy="203200"/>
                  </a:xfrm>
                  <a:custGeom>
                    <a:avLst/>
                    <a:gdLst>
                      <a:gd name="T0" fmla="*/ 142 w 142"/>
                      <a:gd name="T1" fmla="*/ 128 h 128"/>
                      <a:gd name="T2" fmla="*/ 142 w 142"/>
                      <a:gd name="T3" fmla="*/ 0 h 128"/>
                      <a:gd name="T4" fmla="*/ 0 w 142"/>
                      <a:gd name="T5" fmla="*/ 0 h 128"/>
                      <a:gd name="T6" fmla="*/ 0 w 142"/>
                      <a:gd name="T7" fmla="*/ 128 h 128"/>
                    </a:gdLst>
                    <a:ahLst/>
                    <a:cxnLst>
                      <a:cxn ang="0">
                        <a:pos x="T0" y="T1"/>
                      </a:cxn>
                      <a:cxn ang="0">
                        <a:pos x="T2" y="T3"/>
                      </a:cxn>
                      <a:cxn ang="0">
                        <a:pos x="T4" y="T5"/>
                      </a:cxn>
                      <a:cxn ang="0">
                        <a:pos x="T6" y="T7"/>
                      </a:cxn>
                    </a:cxnLst>
                    <a:rect l="0" t="0" r="r" b="b"/>
                    <a:pathLst>
                      <a:path w="142" h="128">
                        <a:moveTo>
                          <a:pt x="142" y="128"/>
                        </a:moveTo>
                        <a:lnTo>
                          <a:pt x="142" y="0"/>
                        </a:lnTo>
                        <a:lnTo>
                          <a:pt x="0" y="0"/>
                        </a:lnTo>
                        <a:lnTo>
                          <a:pt x="0" y="128"/>
                        </a:lnTo>
                      </a:path>
                    </a:pathLst>
                  </a:custGeom>
                  <a:grpFill/>
                  <a:ln w="38100" cap="rnd">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7" name="Line 25">
                    <a:extLst>
                      <a:ext uri="{FF2B5EF4-FFF2-40B4-BE49-F238E27FC236}">
                        <a16:creationId xmlns:a16="http://schemas.microsoft.com/office/drawing/2014/main" id="{11C4CCCF-F67C-D468-A1CF-213216650825}"/>
                      </a:ext>
                    </a:extLst>
                  </p:cNvPr>
                  <p:cNvCxnSpPr/>
                  <p:nvPr/>
                </p:nvCxnSpPr>
                <p:spPr bwMode="auto">
                  <a:xfrm>
                    <a:off x="104775" y="44450"/>
                    <a:ext cx="30163" cy="0"/>
                  </a:xfrm>
                  <a:prstGeom prst="line">
                    <a:avLst/>
                  </a:prstGeom>
                  <a:grpFill/>
                  <a:ln w="38100" cap="rnd">
                    <a:solidFill>
                      <a:srgbClr val="FF6600"/>
                    </a:solidFill>
                    <a:prstDash val="solid"/>
                    <a:round/>
                    <a:headEnd/>
                    <a:tailEnd/>
                  </a:ln>
                </p:spPr>
              </p:cxnSp>
              <p:cxnSp>
                <p:nvCxnSpPr>
                  <p:cNvPr id="78" name="Line 26">
                    <a:extLst>
                      <a:ext uri="{FF2B5EF4-FFF2-40B4-BE49-F238E27FC236}">
                        <a16:creationId xmlns:a16="http://schemas.microsoft.com/office/drawing/2014/main" id="{38A469DF-9DF2-39B2-B42A-6D397873FABA}"/>
                      </a:ext>
                    </a:extLst>
                  </p:cNvPr>
                  <p:cNvCxnSpPr/>
                  <p:nvPr/>
                </p:nvCxnSpPr>
                <p:spPr bwMode="auto">
                  <a:xfrm>
                    <a:off x="134938" y="90487"/>
                    <a:ext cx="106363" cy="0"/>
                  </a:xfrm>
                  <a:prstGeom prst="line">
                    <a:avLst/>
                  </a:prstGeom>
                  <a:grpFill/>
                  <a:ln w="38100" cap="rnd">
                    <a:solidFill>
                      <a:srgbClr val="FF6600"/>
                    </a:solidFill>
                    <a:prstDash val="solid"/>
                    <a:round/>
                    <a:headEnd/>
                    <a:tailEnd/>
                  </a:ln>
                </p:spPr>
              </p:cxnSp>
              <p:cxnSp>
                <p:nvCxnSpPr>
                  <p:cNvPr id="79" name="Line 27">
                    <a:extLst>
                      <a:ext uri="{FF2B5EF4-FFF2-40B4-BE49-F238E27FC236}">
                        <a16:creationId xmlns:a16="http://schemas.microsoft.com/office/drawing/2014/main" id="{E70EB736-12D8-4060-285B-6B9029272168}"/>
                      </a:ext>
                    </a:extLst>
                  </p:cNvPr>
                  <p:cNvCxnSpPr/>
                  <p:nvPr/>
                </p:nvCxnSpPr>
                <p:spPr bwMode="auto">
                  <a:xfrm>
                    <a:off x="104775" y="134937"/>
                    <a:ext cx="136525" cy="0"/>
                  </a:xfrm>
                  <a:prstGeom prst="line">
                    <a:avLst/>
                  </a:prstGeom>
                  <a:grpFill/>
                  <a:ln w="38100" cap="rnd">
                    <a:solidFill>
                      <a:srgbClr val="FF6600"/>
                    </a:solidFill>
                    <a:prstDash val="solid"/>
                    <a:round/>
                    <a:headEnd/>
                    <a:tailEnd/>
                  </a:ln>
                </p:spPr>
              </p:cxnSp>
              <p:cxnSp>
                <p:nvCxnSpPr>
                  <p:cNvPr id="80" name="Line 28">
                    <a:extLst>
                      <a:ext uri="{FF2B5EF4-FFF2-40B4-BE49-F238E27FC236}">
                        <a16:creationId xmlns:a16="http://schemas.microsoft.com/office/drawing/2014/main" id="{E249C05F-4E90-3FDD-D053-01A203908687}"/>
                      </a:ext>
                    </a:extLst>
                  </p:cNvPr>
                  <p:cNvCxnSpPr/>
                  <p:nvPr/>
                </p:nvCxnSpPr>
                <p:spPr bwMode="auto">
                  <a:xfrm>
                    <a:off x="110293" y="180975"/>
                    <a:ext cx="136525" cy="0"/>
                  </a:xfrm>
                  <a:prstGeom prst="line">
                    <a:avLst/>
                  </a:prstGeom>
                  <a:grpFill/>
                  <a:ln w="38100" cap="rnd">
                    <a:solidFill>
                      <a:srgbClr val="FF6600"/>
                    </a:solidFill>
                    <a:prstDash val="solid"/>
                    <a:round/>
                    <a:headEnd/>
                    <a:tailEnd/>
                  </a:ln>
                </p:spPr>
              </p:cxnSp>
            </p:grpSp>
          </p:grpSp>
        </p:grpSp>
      </p:grpSp>
      <p:grpSp>
        <p:nvGrpSpPr>
          <p:cNvPr id="146" name="Group 145">
            <a:extLst>
              <a:ext uri="{FF2B5EF4-FFF2-40B4-BE49-F238E27FC236}">
                <a16:creationId xmlns:a16="http://schemas.microsoft.com/office/drawing/2014/main" id="{809A72BA-E555-C1D2-B50D-147BF1E04EC0}"/>
              </a:ext>
            </a:extLst>
          </p:cNvPr>
          <p:cNvGrpSpPr/>
          <p:nvPr/>
        </p:nvGrpSpPr>
        <p:grpSpPr>
          <a:xfrm>
            <a:off x="6285312" y="4055374"/>
            <a:ext cx="4674101" cy="2284371"/>
            <a:chOff x="6007788" y="3782700"/>
            <a:chExt cx="4674101" cy="2284371"/>
          </a:xfrm>
        </p:grpSpPr>
        <p:sp>
          <p:nvSpPr>
            <p:cNvPr id="39" name="Text Box 439">
              <a:extLst>
                <a:ext uri="{FF2B5EF4-FFF2-40B4-BE49-F238E27FC236}">
                  <a16:creationId xmlns:a16="http://schemas.microsoft.com/office/drawing/2014/main" id="{589D1451-F68F-32F5-1569-4A3D3575D1EA}"/>
                </a:ext>
              </a:extLst>
            </p:cNvPr>
            <p:cNvSpPr txBox="1"/>
            <p:nvPr/>
          </p:nvSpPr>
          <p:spPr>
            <a:xfrm>
              <a:off x="7190181" y="3906394"/>
              <a:ext cx="3491708" cy="216067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400" b="1">
                  <a:effectLst/>
                  <a:latin typeface="KaiTi" panose="02010609060101010101" pitchFamily="49" charset="-122"/>
                  <a:ea typeface="KaiTi" panose="02010609060101010101" pitchFamily="49" charset="-122"/>
                  <a:cs typeface="Times New Roman" panose="02020603050405020304" pitchFamily="18" charset="0"/>
                </a:rPr>
                <a:t>6. </a:t>
              </a:r>
              <a:r>
                <a:rPr lang="zh-CN" sz="1400" b="1">
                  <a:effectLst/>
                  <a:latin typeface="KaiTi" panose="02010609060101010101" pitchFamily="49" charset="-122"/>
                  <a:ea typeface="KaiTi" panose="02010609060101010101" pitchFamily="49" charset="-122"/>
                  <a:cs typeface="Times New Roman" panose="02020603050405020304" pitchFamily="18" charset="0"/>
                </a:rPr>
                <a:t>抵达中国</a:t>
              </a:r>
              <a:endParaRPr lang="en-SG" altLang="zh-CN" sz="1400" b="1">
                <a:effectLst/>
                <a:latin typeface="KaiTi" panose="02010609060101010101" pitchFamily="49" charset="-122"/>
                <a:ea typeface="KaiTi" panose="02010609060101010101" pitchFamily="49" charset="-122"/>
                <a:cs typeface="Times New Roman" panose="02020603050405020304" pitchFamily="18" charset="0"/>
              </a:endParaRPr>
            </a:p>
            <a:p>
              <a:pPr marL="171450" marR="0" indent="-171450">
                <a:lnSpc>
                  <a:spcPct val="115000"/>
                </a:lnSpc>
                <a:spcBef>
                  <a:spcPts val="0"/>
                </a:spcBef>
                <a:spcAft>
                  <a:spcPts val="0"/>
                </a:spcAft>
                <a:buFont typeface="Arial" panose="020B0604020202020204" pitchFamily="34" charset="0"/>
                <a:buChar char="•"/>
              </a:pPr>
              <a:r>
                <a:rPr lang="zh-CN" altLang="en-US" sz="1200">
                  <a:latin typeface="Times New Roman" panose="02020603050405020304" pitchFamily="18" charset="0"/>
                  <a:ea typeface="KaiTi" panose="02010609060101010101" pitchFamily="49" charset="-122"/>
                </a:rPr>
                <a:t>如实习时间超过</a:t>
              </a:r>
              <a:r>
                <a:rPr lang="en-US" sz="1200">
                  <a:latin typeface="Times New Roman" panose="02020603050405020304" pitchFamily="18" charset="0"/>
                  <a:ea typeface="KaiTi" panose="02010609060101010101" pitchFamily="49" charset="-122"/>
                </a:rPr>
                <a:t>90</a:t>
              </a:r>
              <a:r>
                <a:rPr lang="zh-CN" altLang="en-US" sz="1200">
                  <a:latin typeface="Times New Roman" panose="02020603050405020304" pitchFamily="18" charset="0"/>
                  <a:ea typeface="KaiTi" panose="02010609060101010101" pitchFamily="49" charset="-122"/>
                </a:rPr>
                <a:t>日，实习生须在入境中国</a:t>
              </a:r>
              <a:r>
                <a:rPr lang="en-US" sz="1200">
                  <a:latin typeface="Times New Roman" panose="02020603050405020304" pitchFamily="18" charset="0"/>
                  <a:ea typeface="KaiTi" panose="02010609060101010101" pitchFamily="49" charset="-122"/>
                </a:rPr>
                <a:t>15</a:t>
              </a:r>
              <a:r>
                <a:rPr lang="zh-CN" altLang="en-US" sz="1200">
                  <a:latin typeface="Times New Roman" panose="02020603050405020304" pitchFamily="18" charset="0"/>
                  <a:ea typeface="KaiTi" panose="02010609060101010101" pitchFamily="49" charset="-122"/>
                </a:rPr>
                <a:t>日内到当地外国人来华工作管理部门申领</a:t>
              </a:r>
              <a:r>
                <a:rPr lang="en-US" altLang="zh-CN" sz="1200">
                  <a:latin typeface="Times New Roman" panose="02020603050405020304" pitchFamily="18" charset="0"/>
                  <a:ea typeface="KaiTi" panose="02010609060101010101" pitchFamily="49" charset="-122"/>
                </a:rPr>
                <a:t>《</a:t>
              </a:r>
              <a:r>
                <a:rPr lang="zh-CN" altLang="en-US" sz="1200">
                  <a:latin typeface="Times New Roman" panose="02020603050405020304" pitchFamily="18" charset="0"/>
                  <a:ea typeface="KaiTi" panose="02010609060101010101" pitchFamily="49" charset="-122"/>
                </a:rPr>
                <a:t>外国人工作许可证</a:t>
              </a:r>
              <a:r>
                <a:rPr lang="en-US" altLang="zh-CN" sz="1200">
                  <a:latin typeface="Times New Roman" panose="02020603050405020304" pitchFamily="18" charset="0"/>
                  <a:ea typeface="KaiTi" panose="02010609060101010101" pitchFamily="49" charset="-122"/>
                </a:rPr>
                <a:t>》</a:t>
              </a:r>
              <a:r>
                <a:rPr lang="zh-CN" altLang="en-US" sz="1200">
                  <a:latin typeface="Times New Roman" panose="02020603050405020304" pitchFamily="18" charset="0"/>
                  <a:ea typeface="KaiTi" panose="02010609060101010101" pitchFamily="49" charset="-122"/>
                </a:rPr>
                <a:t>（中新青年实习交流计划）</a:t>
              </a:r>
              <a:endParaRPr lang="en-SG" altLang="zh-CN" sz="1200">
                <a:latin typeface="Times New Roman" panose="02020603050405020304" pitchFamily="18" charset="0"/>
                <a:ea typeface="KaiTi" panose="02010609060101010101" pitchFamily="49" charset="-122"/>
              </a:endParaRPr>
            </a:p>
            <a:p>
              <a:pPr marL="171450" marR="0" indent="-171450">
                <a:lnSpc>
                  <a:spcPct val="115000"/>
                </a:lnSpc>
                <a:spcBef>
                  <a:spcPts val="0"/>
                </a:spcBef>
                <a:spcAft>
                  <a:spcPts val="0"/>
                </a:spcAft>
                <a:buFont typeface="Arial" panose="020B0604020202020204" pitchFamily="34" charset="0"/>
                <a:buChar char="•"/>
              </a:pPr>
              <a:r>
                <a:rPr lang="zh-CN" altLang="en-US" sz="1200">
                  <a:latin typeface="Times New Roman" panose="02020603050405020304" pitchFamily="18" charset="0"/>
                  <a:ea typeface="KaiTi" panose="02010609060101010101" pitchFamily="49" charset="-122"/>
                </a:rPr>
                <a:t>实习停留期超过</a:t>
              </a:r>
              <a:r>
                <a:rPr lang="en-US" altLang="zh-CN" sz="1200">
                  <a:latin typeface="Times New Roman" panose="02020603050405020304" pitchFamily="18" charset="0"/>
                  <a:ea typeface="KaiTi" panose="02010609060101010101" pitchFamily="49" charset="-122"/>
                </a:rPr>
                <a:t>30</a:t>
              </a:r>
              <a:r>
                <a:rPr lang="zh-CN" altLang="en-US" sz="1200">
                  <a:latin typeface="Times New Roman" panose="02020603050405020304" pitchFamily="18" charset="0"/>
                  <a:ea typeface="KaiTi" panose="02010609060101010101" pitchFamily="49" charset="-122"/>
                </a:rPr>
                <a:t>日（含</a:t>
              </a:r>
              <a:r>
                <a:rPr lang="en-US" altLang="zh-CN" sz="1200">
                  <a:latin typeface="Times New Roman" panose="02020603050405020304" pitchFamily="18" charset="0"/>
                  <a:ea typeface="KaiTi" panose="02010609060101010101" pitchFamily="49" charset="-122"/>
                </a:rPr>
                <a:t>30</a:t>
              </a:r>
              <a:r>
                <a:rPr lang="zh-CN" altLang="en-US" sz="1200">
                  <a:latin typeface="Times New Roman" panose="02020603050405020304" pitchFamily="18" charset="0"/>
                  <a:ea typeface="KaiTi" panose="02010609060101010101" pitchFamily="49" charset="-122"/>
                </a:rPr>
                <a:t>日）的，应在入境</a:t>
              </a:r>
              <a:r>
                <a:rPr lang="en-US" altLang="zh-CN" sz="1200">
                  <a:latin typeface="Times New Roman" panose="02020603050405020304" pitchFamily="18" charset="0"/>
                  <a:ea typeface="KaiTi" panose="02010609060101010101" pitchFamily="49" charset="-122"/>
                </a:rPr>
                <a:t>30</a:t>
              </a:r>
              <a:r>
                <a:rPr lang="zh-CN" altLang="en-US" sz="1200">
                  <a:latin typeface="Times New Roman" panose="02020603050405020304" pitchFamily="18" charset="0"/>
                  <a:ea typeface="KaiTi" panose="02010609060101010101" pitchFamily="49" charset="-122"/>
                </a:rPr>
                <a:t>日内持</a:t>
              </a:r>
              <a:r>
                <a:rPr lang="en-US" altLang="zh-CN" sz="1200">
                  <a:latin typeface="Times New Roman" panose="02020603050405020304" pitchFamily="18" charset="0"/>
                  <a:ea typeface="KaiTi" panose="02010609060101010101" pitchFamily="49" charset="-122"/>
                </a:rPr>
                <a:t>Z</a:t>
              </a:r>
              <a:r>
                <a:rPr lang="zh-CN" altLang="en-US" sz="1200">
                  <a:latin typeface="Times New Roman" panose="02020603050405020304" pitchFamily="18" charset="0"/>
                  <a:ea typeface="KaiTi" panose="02010609060101010101" pitchFamily="49" charset="-122"/>
                </a:rPr>
                <a:t>字签证、</a:t>
              </a:r>
              <a:r>
                <a:rPr lang="en-US" altLang="zh-CN" sz="1200">
                  <a:latin typeface="Times New Roman" panose="02020603050405020304" pitchFamily="18" charset="0"/>
                  <a:ea typeface="KaiTi" panose="02010609060101010101" pitchFamily="49" charset="-122"/>
                </a:rPr>
                <a:t>《</a:t>
              </a:r>
              <a:r>
                <a:rPr lang="zh-CN" altLang="en-US" sz="1200">
                  <a:latin typeface="Times New Roman" panose="02020603050405020304" pitchFamily="18" charset="0"/>
                  <a:ea typeface="KaiTi" panose="02010609060101010101" pitchFamily="49" charset="-122"/>
                </a:rPr>
                <a:t>外国人工作许可通知</a:t>
              </a:r>
              <a:r>
                <a:rPr lang="en-US" altLang="zh-CN" sz="1200">
                  <a:latin typeface="Times New Roman" panose="02020603050405020304" pitchFamily="18" charset="0"/>
                  <a:ea typeface="KaiTi" panose="02010609060101010101" pitchFamily="49" charset="-122"/>
                </a:rPr>
                <a:t>》</a:t>
              </a:r>
              <a:r>
                <a:rPr lang="zh-CN" altLang="en-US" sz="1200">
                  <a:latin typeface="Times New Roman" panose="02020603050405020304" pitchFamily="18" charset="0"/>
                  <a:ea typeface="KaiTi" panose="02010609060101010101" pitchFamily="49" charset="-122"/>
                </a:rPr>
                <a:t>或</a:t>
              </a:r>
              <a:r>
                <a:rPr lang="en-US" altLang="zh-CN" sz="1200">
                  <a:latin typeface="Times New Roman" panose="02020603050405020304" pitchFamily="18" charset="0"/>
                  <a:ea typeface="KaiTi" panose="02010609060101010101" pitchFamily="49" charset="-122"/>
                </a:rPr>
                <a:t>《</a:t>
              </a:r>
              <a:r>
                <a:rPr lang="zh-CN" altLang="en-US" sz="1200">
                  <a:latin typeface="Times New Roman" panose="02020603050405020304" pitchFamily="18" charset="0"/>
                  <a:ea typeface="KaiTi" panose="02010609060101010101" pitchFamily="49" charset="-122"/>
                </a:rPr>
                <a:t>外国人工作许可证</a:t>
              </a:r>
              <a:r>
                <a:rPr lang="en-US" altLang="zh-CN" sz="1200">
                  <a:latin typeface="Times New Roman" panose="02020603050405020304" pitchFamily="18" charset="0"/>
                  <a:ea typeface="KaiTi" panose="02010609060101010101" pitchFamily="49" charset="-122"/>
                </a:rPr>
                <a:t>》</a:t>
              </a:r>
              <a:r>
                <a:rPr lang="zh-CN" altLang="en-US" sz="1200">
                  <a:latin typeface="Times New Roman" panose="02020603050405020304" pitchFamily="18" charset="0"/>
                  <a:ea typeface="KaiTi" panose="02010609060101010101" pitchFamily="49" charset="-122"/>
                </a:rPr>
                <a:t>、接收单位出具的证明函件向拟居留地公安机关出入境管理机构申请办理外国人居留证件。</a:t>
              </a:r>
              <a:endParaRPr lang="en-US" sz="1200">
                <a:latin typeface="Times New Roman" panose="02020603050405020304" pitchFamily="18" charset="0"/>
                <a:ea typeface="KaiTi" panose="02010609060101010101" pitchFamily="49" charset="-122"/>
              </a:endParaRPr>
            </a:p>
          </p:txBody>
        </p:sp>
        <p:grpSp>
          <p:nvGrpSpPr>
            <p:cNvPr id="145" name="Group 144">
              <a:extLst>
                <a:ext uri="{FF2B5EF4-FFF2-40B4-BE49-F238E27FC236}">
                  <a16:creationId xmlns:a16="http://schemas.microsoft.com/office/drawing/2014/main" id="{F785C21B-A1F6-A64E-0E15-D3D4FA442611}"/>
                </a:ext>
              </a:extLst>
            </p:cNvPr>
            <p:cNvGrpSpPr/>
            <p:nvPr/>
          </p:nvGrpSpPr>
          <p:grpSpPr>
            <a:xfrm>
              <a:off x="6007788" y="3782700"/>
              <a:ext cx="1030634" cy="1113585"/>
              <a:chOff x="6007788" y="3782700"/>
              <a:chExt cx="1030634" cy="1113585"/>
            </a:xfrm>
          </p:grpSpPr>
          <p:sp>
            <p:nvSpPr>
              <p:cNvPr id="144" name="Freeform 10">
                <a:extLst>
                  <a:ext uri="{FF2B5EF4-FFF2-40B4-BE49-F238E27FC236}">
                    <a16:creationId xmlns:a16="http://schemas.microsoft.com/office/drawing/2014/main" id="{A8AE9D86-0253-9B7B-3F09-E80545D71ED1}"/>
                  </a:ext>
                </a:extLst>
              </p:cNvPr>
              <p:cNvSpPr>
                <a:spLocks/>
              </p:cNvSpPr>
              <p:nvPr/>
            </p:nvSpPr>
            <p:spPr bwMode="auto">
              <a:xfrm rot="4290051">
                <a:off x="6470024" y="4160049"/>
                <a:ext cx="945747" cy="191049"/>
              </a:xfrm>
              <a:custGeom>
                <a:avLst/>
                <a:gdLst>
                  <a:gd name="T0" fmla="*/ 0 w 392"/>
                  <a:gd name="T1" fmla="*/ 109 h 109"/>
                  <a:gd name="T2" fmla="*/ 196 w 392"/>
                  <a:gd name="T3" fmla="*/ 0 h 109"/>
                  <a:gd name="T4" fmla="*/ 392 w 392"/>
                  <a:gd name="T5" fmla="*/ 109 h 109"/>
                </a:gdLst>
                <a:ahLst/>
                <a:cxnLst>
                  <a:cxn ang="0">
                    <a:pos x="T0" y="T1"/>
                  </a:cxn>
                  <a:cxn ang="0">
                    <a:pos x="T2" y="T3"/>
                  </a:cxn>
                  <a:cxn ang="0">
                    <a:pos x="T4" y="T5"/>
                  </a:cxn>
                </a:cxnLst>
                <a:rect l="0" t="0" r="r" b="b"/>
                <a:pathLst>
                  <a:path w="392" h="109">
                    <a:moveTo>
                      <a:pt x="0" y="109"/>
                    </a:moveTo>
                    <a:cubicBezTo>
                      <a:pt x="41" y="44"/>
                      <a:pt x="114" y="0"/>
                      <a:pt x="196" y="0"/>
                    </a:cubicBezTo>
                    <a:cubicBezTo>
                      <a:pt x="279" y="0"/>
                      <a:pt x="352" y="44"/>
                      <a:pt x="392" y="109"/>
                    </a:cubicBezTo>
                  </a:path>
                </a:pathLst>
              </a:custGeom>
              <a:solidFill>
                <a:srgbClr val="FFFFFF"/>
              </a:solidFill>
              <a:ln w="25400"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9" name="Group 128">
                <a:extLst>
                  <a:ext uri="{FF2B5EF4-FFF2-40B4-BE49-F238E27FC236}">
                    <a16:creationId xmlns:a16="http://schemas.microsoft.com/office/drawing/2014/main" id="{883F5731-C8BE-EE0F-26D3-A026B86D274C}"/>
                  </a:ext>
                </a:extLst>
              </p:cNvPr>
              <p:cNvGrpSpPr/>
              <p:nvPr/>
            </p:nvGrpSpPr>
            <p:grpSpPr>
              <a:xfrm>
                <a:off x="6007788" y="3983916"/>
                <a:ext cx="913873" cy="912369"/>
                <a:chOff x="5832015" y="4053657"/>
                <a:chExt cx="913873" cy="912369"/>
              </a:xfrm>
            </p:grpSpPr>
            <p:grpSp>
              <p:nvGrpSpPr>
                <p:cNvPr id="41" name="Group 40">
                  <a:extLst>
                    <a:ext uri="{FF2B5EF4-FFF2-40B4-BE49-F238E27FC236}">
                      <a16:creationId xmlns:a16="http://schemas.microsoft.com/office/drawing/2014/main" id="{0C56B2AF-E4FA-F3DB-5028-F8445E9337CD}"/>
                    </a:ext>
                  </a:extLst>
                </p:cNvPr>
                <p:cNvGrpSpPr/>
                <p:nvPr/>
              </p:nvGrpSpPr>
              <p:grpSpPr>
                <a:xfrm>
                  <a:off x="5832015" y="4053657"/>
                  <a:ext cx="913873" cy="912369"/>
                  <a:chOff x="0" y="0"/>
                  <a:chExt cx="1737360" cy="1737360"/>
                </a:xfrm>
              </p:grpSpPr>
              <p:sp>
                <p:nvSpPr>
                  <p:cNvPr id="42" name="Oval 41">
                    <a:extLst>
                      <a:ext uri="{FF2B5EF4-FFF2-40B4-BE49-F238E27FC236}">
                        <a16:creationId xmlns:a16="http://schemas.microsoft.com/office/drawing/2014/main" id="{89E79E3B-A469-9F31-54BC-8D3DC3D67F74}"/>
                      </a:ext>
                    </a:extLst>
                  </p:cNvPr>
                  <p:cNvSpPr>
                    <a:spLocks noChangeArrowheads="1"/>
                  </p:cNvSpPr>
                  <p:nvPr/>
                </p:nvSpPr>
                <p:spPr bwMode="auto">
                  <a:xfrm>
                    <a:off x="0" y="0"/>
                    <a:ext cx="1737360" cy="1737360"/>
                  </a:xfrm>
                  <a:prstGeom prst="ellipse">
                    <a:avLst/>
                  </a:prstGeom>
                  <a:solidFill>
                    <a:schemeClr val="accent4"/>
                  </a:solidFill>
                  <a:ln w="14288" cap="flat">
                    <a:solidFill>
                      <a:schemeClr val="accent4"/>
                    </a:solidFill>
                    <a:prstDash val="solid"/>
                    <a:miter lim="800000"/>
                    <a:headEnd/>
                    <a:tailEnd/>
                  </a:ln>
                  <a:effectLst>
                    <a:outerShdw blurRad="63500" sx="102000" sy="102000" algn="c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Oval 42">
                    <a:extLst>
                      <a:ext uri="{FF2B5EF4-FFF2-40B4-BE49-F238E27FC236}">
                        <a16:creationId xmlns:a16="http://schemas.microsoft.com/office/drawing/2014/main" id="{C8685C7F-C886-AF99-7004-CB13FCE2F3E6}"/>
                      </a:ext>
                    </a:extLst>
                  </p:cNvPr>
                  <p:cNvSpPr>
                    <a:spLocks noChangeArrowheads="1"/>
                  </p:cNvSpPr>
                  <p:nvPr/>
                </p:nvSpPr>
                <p:spPr bwMode="auto">
                  <a:xfrm>
                    <a:off x="201873" y="183108"/>
                    <a:ext cx="1371601" cy="1371601"/>
                  </a:xfrm>
                  <a:prstGeom prst="ellipse">
                    <a:avLst/>
                  </a:prstGeom>
                  <a:solidFill>
                    <a:schemeClr val="bg1"/>
                  </a:solidFill>
                  <a:ln w="14288" cap="flat">
                    <a:noFill/>
                    <a:prstDash val="solid"/>
                    <a:miter lim="800000"/>
                    <a:headEnd/>
                    <a:tailEnd/>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id="{3B686C74-7381-4C7D-57F6-0C8D08AA2A58}"/>
                    </a:ext>
                  </a:extLst>
                </p:cNvPr>
                <p:cNvGrpSpPr/>
                <p:nvPr/>
              </p:nvGrpSpPr>
              <p:grpSpPr>
                <a:xfrm>
                  <a:off x="6065588" y="4230922"/>
                  <a:ext cx="457087" cy="547897"/>
                  <a:chOff x="0" y="0"/>
                  <a:chExt cx="715963" cy="920750"/>
                </a:xfrm>
                <a:solidFill>
                  <a:srgbClr val="FF6600"/>
                </a:solidFill>
              </p:grpSpPr>
              <p:sp>
                <p:nvSpPr>
                  <p:cNvPr id="36" name="Freeform 12">
                    <a:extLst>
                      <a:ext uri="{FF2B5EF4-FFF2-40B4-BE49-F238E27FC236}">
                        <a16:creationId xmlns:a16="http://schemas.microsoft.com/office/drawing/2014/main" id="{3D4D6CB1-5B07-F3DB-01AE-1BA5B775C346}"/>
                      </a:ext>
                    </a:extLst>
                  </p:cNvPr>
                  <p:cNvSpPr>
                    <a:spLocks noEditPoints="1"/>
                  </p:cNvSpPr>
                  <p:nvPr/>
                </p:nvSpPr>
                <p:spPr bwMode="auto">
                  <a:xfrm>
                    <a:off x="0" y="0"/>
                    <a:ext cx="715963" cy="920750"/>
                  </a:xfrm>
                  <a:custGeom>
                    <a:avLst/>
                    <a:gdLst>
                      <a:gd name="T0" fmla="*/ 109 w 240"/>
                      <a:gd name="T1" fmla="*/ 304 h 308"/>
                      <a:gd name="T2" fmla="*/ 120 w 240"/>
                      <a:gd name="T3" fmla="*/ 308 h 308"/>
                      <a:gd name="T4" fmla="*/ 131 w 240"/>
                      <a:gd name="T5" fmla="*/ 304 h 308"/>
                      <a:gd name="T6" fmla="*/ 209 w 240"/>
                      <a:gd name="T7" fmla="*/ 213 h 308"/>
                      <a:gd name="T8" fmla="*/ 240 w 240"/>
                      <a:gd name="T9" fmla="*/ 120 h 308"/>
                      <a:gd name="T10" fmla="*/ 120 w 240"/>
                      <a:gd name="T11" fmla="*/ 0 h 308"/>
                      <a:gd name="T12" fmla="*/ 0 w 240"/>
                      <a:gd name="T13" fmla="*/ 120 h 308"/>
                      <a:gd name="T14" fmla="*/ 31 w 240"/>
                      <a:gd name="T15" fmla="*/ 213 h 308"/>
                      <a:gd name="T16" fmla="*/ 109 w 240"/>
                      <a:gd name="T17" fmla="*/ 304 h 308"/>
                      <a:gd name="T18" fmla="*/ 120 w 240"/>
                      <a:gd name="T19" fmla="*/ 32 h 308"/>
                      <a:gd name="T20" fmla="*/ 208 w 240"/>
                      <a:gd name="T21" fmla="*/ 120 h 308"/>
                      <a:gd name="T22" fmla="*/ 183 w 240"/>
                      <a:gd name="T23" fmla="*/ 195 h 308"/>
                      <a:gd name="T24" fmla="*/ 120 w 240"/>
                      <a:gd name="T25" fmla="*/ 270 h 308"/>
                      <a:gd name="T26" fmla="*/ 57 w 240"/>
                      <a:gd name="T27" fmla="*/ 195 h 308"/>
                      <a:gd name="T28" fmla="*/ 32 w 240"/>
                      <a:gd name="T29" fmla="*/ 120 h 308"/>
                      <a:gd name="T30" fmla="*/ 120 w 240"/>
                      <a:gd name="T31" fmla="*/ 3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308">
                        <a:moveTo>
                          <a:pt x="109" y="304"/>
                        </a:moveTo>
                        <a:cubicBezTo>
                          <a:pt x="112" y="307"/>
                          <a:pt x="116" y="308"/>
                          <a:pt x="120" y="308"/>
                        </a:cubicBezTo>
                        <a:cubicBezTo>
                          <a:pt x="124" y="308"/>
                          <a:pt x="128" y="307"/>
                          <a:pt x="131" y="304"/>
                        </a:cubicBezTo>
                        <a:cubicBezTo>
                          <a:pt x="133" y="302"/>
                          <a:pt x="178" y="261"/>
                          <a:pt x="209" y="213"/>
                        </a:cubicBezTo>
                        <a:cubicBezTo>
                          <a:pt x="228" y="184"/>
                          <a:pt x="240" y="147"/>
                          <a:pt x="240" y="120"/>
                        </a:cubicBezTo>
                        <a:cubicBezTo>
                          <a:pt x="240" y="54"/>
                          <a:pt x="186" y="0"/>
                          <a:pt x="120" y="0"/>
                        </a:cubicBezTo>
                        <a:cubicBezTo>
                          <a:pt x="54" y="0"/>
                          <a:pt x="0" y="54"/>
                          <a:pt x="0" y="120"/>
                        </a:cubicBezTo>
                        <a:cubicBezTo>
                          <a:pt x="0" y="147"/>
                          <a:pt x="12" y="184"/>
                          <a:pt x="31" y="213"/>
                        </a:cubicBezTo>
                        <a:cubicBezTo>
                          <a:pt x="62" y="261"/>
                          <a:pt x="107" y="302"/>
                          <a:pt x="109" y="304"/>
                        </a:cubicBezTo>
                        <a:close/>
                        <a:moveTo>
                          <a:pt x="120" y="32"/>
                        </a:moveTo>
                        <a:cubicBezTo>
                          <a:pt x="169" y="32"/>
                          <a:pt x="208" y="71"/>
                          <a:pt x="208" y="120"/>
                        </a:cubicBezTo>
                        <a:cubicBezTo>
                          <a:pt x="208" y="137"/>
                          <a:pt x="200" y="168"/>
                          <a:pt x="183" y="195"/>
                        </a:cubicBezTo>
                        <a:cubicBezTo>
                          <a:pt x="162" y="227"/>
                          <a:pt x="135" y="255"/>
                          <a:pt x="120" y="270"/>
                        </a:cubicBezTo>
                        <a:cubicBezTo>
                          <a:pt x="105" y="255"/>
                          <a:pt x="78" y="227"/>
                          <a:pt x="57" y="195"/>
                        </a:cubicBezTo>
                        <a:cubicBezTo>
                          <a:pt x="40" y="168"/>
                          <a:pt x="32" y="137"/>
                          <a:pt x="32" y="120"/>
                        </a:cubicBezTo>
                        <a:cubicBezTo>
                          <a:pt x="32" y="71"/>
                          <a:pt x="71" y="32"/>
                          <a:pt x="120"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3">
                    <a:extLst>
                      <a:ext uri="{FF2B5EF4-FFF2-40B4-BE49-F238E27FC236}">
                        <a16:creationId xmlns:a16="http://schemas.microsoft.com/office/drawing/2014/main" id="{D81F12A1-E4AA-37B8-8096-55FD70DE5752}"/>
                      </a:ext>
                    </a:extLst>
                  </p:cNvPr>
                  <p:cNvSpPr>
                    <a:spLocks noEditPoints="1"/>
                  </p:cNvSpPr>
                  <p:nvPr/>
                </p:nvSpPr>
                <p:spPr bwMode="auto">
                  <a:xfrm>
                    <a:off x="207962" y="185737"/>
                    <a:ext cx="298450" cy="322263"/>
                  </a:xfrm>
                  <a:custGeom>
                    <a:avLst/>
                    <a:gdLst>
                      <a:gd name="T0" fmla="*/ 41 w 100"/>
                      <a:gd name="T1" fmla="*/ 105 h 108"/>
                      <a:gd name="T2" fmla="*/ 50 w 100"/>
                      <a:gd name="T3" fmla="*/ 108 h 108"/>
                      <a:gd name="T4" fmla="*/ 59 w 100"/>
                      <a:gd name="T5" fmla="*/ 105 h 108"/>
                      <a:gd name="T6" fmla="*/ 100 w 100"/>
                      <a:gd name="T7" fmla="*/ 50 h 108"/>
                      <a:gd name="T8" fmla="*/ 50 w 100"/>
                      <a:gd name="T9" fmla="*/ 0 h 108"/>
                      <a:gd name="T10" fmla="*/ 0 w 100"/>
                      <a:gd name="T11" fmla="*/ 50 h 108"/>
                      <a:gd name="T12" fmla="*/ 41 w 100"/>
                      <a:gd name="T13" fmla="*/ 105 h 108"/>
                      <a:gd name="T14" fmla="*/ 50 w 100"/>
                      <a:gd name="T15" fmla="*/ 32 h 108"/>
                      <a:gd name="T16" fmla="*/ 68 w 100"/>
                      <a:gd name="T17" fmla="*/ 50 h 108"/>
                      <a:gd name="T18" fmla="*/ 50 w 100"/>
                      <a:gd name="T19" fmla="*/ 72 h 108"/>
                      <a:gd name="T20" fmla="*/ 32 w 100"/>
                      <a:gd name="T21" fmla="*/ 50 h 108"/>
                      <a:gd name="T22" fmla="*/ 50 w 100"/>
                      <a:gd name="T23" fmla="*/ 3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8">
                        <a:moveTo>
                          <a:pt x="41" y="105"/>
                        </a:moveTo>
                        <a:cubicBezTo>
                          <a:pt x="43" y="107"/>
                          <a:pt x="47" y="108"/>
                          <a:pt x="50" y="108"/>
                        </a:cubicBezTo>
                        <a:cubicBezTo>
                          <a:pt x="53" y="108"/>
                          <a:pt x="57" y="107"/>
                          <a:pt x="59" y="105"/>
                        </a:cubicBezTo>
                        <a:cubicBezTo>
                          <a:pt x="69" y="98"/>
                          <a:pt x="100" y="74"/>
                          <a:pt x="100" y="50"/>
                        </a:cubicBezTo>
                        <a:cubicBezTo>
                          <a:pt x="100" y="22"/>
                          <a:pt x="77" y="0"/>
                          <a:pt x="50" y="0"/>
                        </a:cubicBezTo>
                        <a:cubicBezTo>
                          <a:pt x="23" y="0"/>
                          <a:pt x="0" y="22"/>
                          <a:pt x="0" y="50"/>
                        </a:cubicBezTo>
                        <a:cubicBezTo>
                          <a:pt x="0" y="74"/>
                          <a:pt x="31" y="98"/>
                          <a:pt x="41" y="105"/>
                        </a:cubicBezTo>
                        <a:close/>
                        <a:moveTo>
                          <a:pt x="50" y="32"/>
                        </a:moveTo>
                        <a:cubicBezTo>
                          <a:pt x="60" y="32"/>
                          <a:pt x="68" y="40"/>
                          <a:pt x="68" y="50"/>
                        </a:cubicBezTo>
                        <a:cubicBezTo>
                          <a:pt x="67" y="54"/>
                          <a:pt x="60" y="63"/>
                          <a:pt x="50" y="72"/>
                        </a:cubicBezTo>
                        <a:cubicBezTo>
                          <a:pt x="40" y="63"/>
                          <a:pt x="33" y="54"/>
                          <a:pt x="32" y="50"/>
                        </a:cubicBezTo>
                        <a:cubicBezTo>
                          <a:pt x="32" y="40"/>
                          <a:pt x="40" y="32"/>
                          <a:pt x="50"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149" name="Group 148">
            <a:extLst>
              <a:ext uri="{FF2B5EF4-FFF2-40B4-BE49-F238E27FC236}">
                <a16:creationId xmlns:a16="http://schemas.microsoft.com/office/drawing/2014/main" id="{1F1EEA1F-BEA3-3592-FFAC-79FC14EFAC17}"/>
              </a:ext>
            </a:extLst>
          </p:cNvPr>
          <p:cNvGrpSpPr/>
          <p:nvPr/>
        </p:nvGrpSpPr>
        <p:grpSpPr>
          <a:xfrm>
            <a:off x="985443" y="4009654"/>
            <a:ext cx="4648698" cy="1907065"/>
            <a:chOff x="985443" y="3927358"/>
            <a:chExt cx="4648698" cy="1907065"/>
          </a:xfrm>
        </p:grpSpPr>
        <p:sp>
          <p:nvSpPr>
            <p:cNvPr id="57" name="Text Box 512">
              <a:extLst>
                <a:ext uri="{FF2B5EF4-FFF2-40B4-BE49-F238E27FC236}">
                  <a16:creationId xmlns:a16="http://schemas.microsoft.com/office/drawing/2014/main" id="{30ECA597-FC13-6FBF-C9D2-FB533C50E4B3}"/>
                </a:ext>
              </a:extLst>
            </p:cNvPr>
            <p:cNvSpPr txBox="1"/>
            <p:nvPr/>
          </p:nvSpPr>
          <p:spPr>
            <a:xfrm>
              <a:off x="2238308" y="3927358"/>
              <a:ext cx="3395833" cy="19070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marR="0" indent="-228600">
                <a:lnSpc>
                  <a:spcPct val="115000"/>
                </a:lnSpc>
                <a:spcBef>
                  <a:spcPts val="0"/>
                </a:spcBef>
                <a:spcAft>
                  <a:spcPts val="0"/>
                </a:spcAft>
              </a:pPr>
              <a:r>
                <a:rPr lang="en-GB" sz="1400" b="1">
                  <a:latin typeface="KaiTi" panose="02010609060101010101" pitchFamily="49" charset="-122"/>
                  <a:ea typeface="SimSun" panose="02010600030101010101" pitchFamily="2" charset="-122"/>
                </a:rPr>
                <a:t>5</a:t>
              </a:r>
              <a:r>
                <a:rPr lang="en-GB" sz="1400" b="1">
                  <a:effectLst/>
                  <a:latin typeface="KaiTi" panose="02010609060101010101" pitchFamily="49" charset="-122"/>
                  <a:ea typeface="SimSun" panose="02010600030101010101" pitchFamily="2" charset="-122"/>
                </a:rPr>
                <a:t>. </a:t>
              </a:r>
              <a:r>
                <a:rPr lang="zh-CN" sz="1400" b="1">
                  <a:effectLst/>
                  <a:latin typeface="Times New Roman" panose="02020603050405020304" pitchFamily="18" charset="0"/>
                  <a:ea typeface="KaiTi" panose="02010609060101010101" pitchFamily="49" charset="-122"/>
                </a:rPr>
                <a:t>《外国人来华工作许可通知》及签证</a:t>
              </a:r>
              <a:endParaRPr lang="en-US" sz="1000">
                <a:effectLst/>
                <a:latin typeface="Times New Roman" panose="02020603050405020304" pitchFamily="18" charset="0"/>
                <a:ea typeface="SimSun" panose="02010600030101010101" pitchFamily="2" charset="-122"/>
              </a:endParaRPr>
            </a:p>
            <a:p>
              <a:pPr marL="342900" indent="-342900" algn="just">
                <a:lnSpc>
                  <a:spcPct val="115000"/>
                </a:lnSpc>
                <a:buFont typeface="Symbol" panose="05050102010706020507" pitchFamily="18" charset="2"/>
                <a:buChar char=""/>
              </a:pPr>
              <a:r>
                <a:rPr lang="zh-CN" altLang="en-US" sz="1200">
                  <a:latin typeface="Times New Roman" panose="02020603050405020304" pitchFamily="18" charset="0"/>
                  <a:ea typeface="KaiTi" panose="02010609060101010101" pitchFamily="49" charset="-122"/>
                </a:rPr>
                <a:t>企业持相关申请文件为实习生在当地外国人来华工作管理部门申请</a:t>
              </a:r>
              <a:r>
                <a:rPr lang="en-US" altLang="zh-CN" sz="1200">
                  <a:latin typeface="Times New Roman" panose="02020603050405020304" pitchFamily="18" charset="0"/>
                  <a:ea typeface="KaiTi" panose="02010609060101010101" pitchFamily="49" charset="-122"/>
                </a:rPr>
                <a:t>《</a:t>
              </a:r>
              <a:r>
                <a:rPr lang="zh-CN" altLang="en-US" sz="1200">
                  <a:latin typeface="Times New Roman" panose="02020603050405020304" pitchFamily="18" charset="0"/>
                  <a:ea typeface="KaiTi" panose="02010609060101010101" pitchFamily="49" charset="-122"/>
                </a:rPr>
                <a:t>外国人工作许可通知</a:t>
              </a:r>
              <a:r>
                <a:rPr lang="en-US" altLang="zh-CN" sz="1200">
                  <a:latin typeface="Times New Roman" panose="02020603050405020304" pitchFamily="18" charset="0"/>
                  <a:ea typeface="KaiTi" panose="02010609060101010101" pitchFamily="49" charset="-122"/>
                </a:rPr>
                <a:t>》</a:t>
              </a:r>
              <a:r>
                <a:rPr lang="zh-CN" altLang="en-US" sz="1200">
                  <a:latin typeface="Times New Roman" panose="02020603050405020304" pitchFamily="18" charset="0"/>
                  <a:ea typeface="KaiTi" panose="02010609060101010101" pitchFamily="49" charset="-122"/>
                </a:rPr>
                <a:t>（中新青年实习交流计划）。 </a:t>
              </a:r>
              <a:endParaRPr lang="en-US" altLang="zh-CN" sz="1200">
                <a:latin typeface="Times New Roman" panose="02020603050405020304" pitchFamily="18" charset="0"/>
                <a:ea typeface="KaiTi" panose="02010609060101010101" pitchFamily="49" charset="-122"/>
              </a:endParaRPr>
            </a:p>
            <a:p>
              <a:pPr marL="342900" indent="-342900" algn="just">
                <a:lnSpc>
                  <a:spcPct val="115000"/>
                </a:lnSpc>
                <a:buFont typeface="Symbol" panose="05050102010706020507" pitchFamily="18" charset="2"/>
                <a:buChar char=""/>
              </a:pPr>
              <a:r>
                <a:rPr lang="zh-CN" altLang="en-US" sz="1200">
                  <a:latin typeface="Times New Roman" panose="02020603050405020304" pitchFamily="18" charset="0"/>
                  <a:ea typeface="KaiTi" panose="02010609060101010101" pitchFamily="49" charset="-122"/>
                </a:rPr>
                <a:t>实习生在收到</a:t>
              </a:r>
              <a:r>
                <a:rPr lang="en-US" altLang="zh-CN" sz="1200">
                  <a:latin typeface="Times New Roman" panose="02020603050405020304" pitchFamily="18" charset="0"/>
                  <a:ea typeface="KaiTi" panose="02010609060101010101" pitchFamily="49" charset="-122"/>
                </a:rPr>
                <a:t>《</a:t>
              </a:r>
              <a:r>
                <a:rPr lang="zh-CN" altLang="en-US" sz="1200">
                  <a:latin typeface="Times New Roman" panose="02020603050405020304" pitchFamily="18" charset="0"/>
                  <a:ea typeface="KaiTi" panose="02010609060101010101" pitchFamily="49" charset="-122"/>
                </a:rPr>
                <a:t>外国人工作许可通知</a:t>
              </a:r>
              <a:r>
                <a:rPr lang="en-US" altLang="zh-CN" sz="1200">
                  <a:latin typeface="Times New Roman" panose="02020603050405020304" pitchFamily="18" charset="0"/>
                  <a:ea typeface="KaiTi" panose="02010609060101010101" pitchFamily="49" charset="-122"/>
                </a:rPr>
                <a:t>》</a:t>
              </a:r>
              <a:r>
                <a:rPr lang="en-US" sz="1200">
                  <a:latin typeface="Times New Roman" panose="02020603050405020304" pitchFamily="18" charset="0"/>
                  <a:ea typeface="KaiTi" panose="02010609060101010101" pitchFamily="49" charset="-122"/>
                </a:rPr>
                <a:t>(</a:t>
              </a:r>
              <a:r>
                <a:rPr lang="zh-CN" altLang="en-US" sz="1200">
                  <a:latin typeface="Times New Roman" panose="02020603050405020304" pitchFamily="18" charset="0"/>
                  <a:ea typeface="KaiTi" panose="02010609060101010101" pitchFamily="49" charset="-122"/>
                </a:rPr>
                <a:t>中新青年实习交流计划</a:t>
              </a:r>
              <a:r>
                <a:rPr lang="en-US" sz="1200">
                  <a:latin typeface="Times New Roman" panose="02020603050405020304" pitchFamily="18" charset="0"/>
                  <a:ea typeface="KaiTi" panose="02010609060101010101" pitchFamily="49" charset="-122"/>
                </a:rPr>
                <a:t>)</a:t>
              </a:r>
              <a:r>
                <a:rPr lang="zh-CN" altLang="en-US" sz="1200">
                  <a:latin typeface="Times New Roman" panose="02020603050405020304" pitchFamily="18" charset="0"/>
                  <a:ea typeface="KaiTi" panose="02010609060101010101" pitchFamily="49" charset="-122"/>
                </a:rPr>
                <a:t>后，携其他支持性文件（如</a:t>
              </a:r>
              <a:r>
                <a:rPr lang="en-US" altLang="zh-CN" sz="1200">
                  <a:latin typeface="Times New Roman" panose="02020603050405020304" pitchFamily="18" charset="0"/>
                  <a:ea typeface="KaiTi" panose="02010609060101010101" pitchFamily="49" charset="-122"/>
                </a:rPr>
                <a:t>《</a:t>
              </a:r>
              <a:r>
                <a:rPr lang="zh-CN" altLang="en-US" sz="1200">
                  <a:latin typeface="Times New Roman" panose="02020603050405020304" pitchFamily="18" charset="0"/>
                  <a:ea typeface="KaiTi" panose="02010609060101010101" pitchFamily="49" charset="-122"/>
                </a:rPr>
                <a:t>确认书</a:t>
              </a:r>
              <a:r>
                <a:rPr lang="en-US" altLang="zh-CN" sz="1200">
                  <a:latin typeface="Times New Roman" panose="02020603050405020304" pitchFamily="18" charset="0"/>
                  <a:ea typeface="KaiTi" panose="02010609060101010101" pitchFamily="49" charset="-122"/>
                </a:rPr>
                <a:t>》</a:t>
              </a:r>
              <a:r>
                <a:rPr lang="zh-CN" altLang="en-US" sz="1200">
                  <a:latin typeface="Times New Roman" panose="02020603050405020304" pitchFamily="18" charset="0"/>
                  <a:ea typeface="KaiTi" panose="02010609060101010101" pitchFamily="49" charset="-122"/>
                </a:rPr>
                <a:t>等）向中国驻新加坡大使馆申请</a:t>
              </a:r>
              <a:r>
                <a:rPr lang="en-US" sz="1200">
                  <a:latin typeface="Times New Roman" panose="02020603050405020304" pitchFamily="18" charset="0"/>
                  <a:ea typeface="KaiTi" panose="02010609060101010101" pitchFamily="49" charset="-122"/>
                </a:rPr>
                <a:t>Z</a:t>
              </a:r>
              <a:r>
                <a:rPr lang="zh-CN" altLang="en-US" sz="1200">
                  <a:latin typeface="Times New Roman" panose="02020603050405020304" pitchFamily="18" charset="0"/>
                  <a:ea typeface="KaiTi" panose="02010609060101010101" pitchFamily="49" charset="-122"/>
                </a:rPr>
                <a:t>字签证。</a:t>
              </a:r>
              <a:endParaRPr lang="en-US" sz="1200">
                <a:latin typeface="Times New Roman" panose="02020603050405020304" pitchFamily="18" charset="0"/>
                <a:ea typeface="KaiTi" panose="02010609060101010101" pitchFamily="49" charset="-122"/>
              </a:endParaRPr>
            </a:p>
            <a:p>
              <a:pPr marL="274320" lvl="5">
                <a:lnSpc>
                  <a:spcPct val="115000"/>
                </a:lnSpc>
              </a:pPr>
              <a:endParaRPr lang="en-US" sz="1200">
                <a:latin typeface="Times New Roman" panose="02020603050405020304" pitchFamily="18" charset="0"/>
                <a:ea typeface="KaiTi" panose="02010609060101010101" pitchFamily="49" charset="-122"/>
              </a:endParaRPr>
            </a:p>
          </p:txBody>
        </p:sp>
        <p:grpSp>
          <p:nvGrpSpPr>
            <p:cNvPr id="148" name="Group 147">
              <a:extLst>
                <a:ext uri="{FF2B5EF4-FFF2-40B4-BE49-F238E27FC236}">
                  <a16:creationId xmlns:a16="http://schemas.microsoft.com/office/drawing/2014/main" id="{5D62AB1C-1761-48B5-4E8F-2E8A5855EB63}"/>
                </a:ext>
              </a:extLst>
            </p:cNvPr>
            <p:cNvGrpSpPr/>
            <p:nvPr/>
          </p:nvGrpSpPr>
          <p:grpSpPr>
            <a:xfrm>
              <a:off x="985443" y="4120559"/>
              <a:ext cx="1052391" cy="1131791"/>
              <a:chOff x="765987" y="4129703"/>
              <a:chExt cx="1052391" cy="1131791"/>
            </a:xfrm>
          </p:grpSpPr>
          <p:sp>
            <p:nvSpPr>
              <p:cNvPr id="147" name="Freeform 10">
                <a:extLst>
                  <a:ext uri="{FF2B5EF4-FFF2-40B4-BE49-F238E27FC236}">
                    <a16:creationId xmlns:a16="http://schemas.microsoft.com/office/drawing/2014/main" id="{1DA1DC0D-C039-3ACB-F8FF-03497C60785A}"/>
                  </a:ext>
                </a:extLst>
              </p:cNvPr>
              <p:cNvSpPr>
                <a:spLocks/>
              </p:cNvSpPr>
              <p:nvPr/>
            </p:nvSpPr>
            <p:spPr bwMode="auto">
              <a:xfrm rot="3952642">
                <a:off x="1253582" y="4510655"/>
                <a:ext cx="945747" cy="183844"/>
              </a:xfrm>
              <a:custGeom>
                <a:avLst/>
                <a:gdLst>
                  <a:gd name="T0" fmla="*/ 0 w 392"/>
                  <a:gd name="T1" fmla="*/ 109 h 109"/>
                  <a:gd name="T2" fmla="*/ 196 w 392"/>
                  <a:gd name="T3" fmla="*/ 0 h 109"/>
                  <a:gd name="T4" fmla="*/ 392 w 392"/>
                  <a:gd name="T5" fmla="*/ 109 h 109"/>
                </a:gdLst>
                <a:ahLst/>
                <a:cxnLst>
                  <a:cxn ang="0">
                    <a:pos x="T0" y="T1"/>
                  </a:cxn>
                  <a:cxn ang="0">
                    <a:pos x="T2" y="T3"/>
                  </a:cxn>
                  <a:cxn ang="0">
                    <a:pos x="T4" y="T5"/>
                  </a:cxn>
                </a:cxnLst>
                <a:rect l="0" t="0" r="r" b="b"/>
                <a:pathLst>
                  <a:path w="392" h="109">
                    <a:moveTo>
                      <a:pt x="0" y="109"/>
                    </a:moveTo>
                    <a:cubicBezTo>
                      <a:pt x="41" y="44"/>
                      <a:pt x="114" y="0"/>
                      <a:pt x="196" y="0"/>
                    </a:cubicBezTo>
                    <a:cubicBezTo>
                      <a:pt x="279" y="0"/>
                      <a:pt x="352" y="44"/>
                      <a:pt x="392" y="109"/>
                    </a:cubicBezTo>
                  </a:path>
                </a:pathLst>
              </a:custGeom>
              <a:solidFill>
                <a:srgbClr val="FFFFFF"/>
              </a:solidFill>
              <a:ln w="25400"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5" name="Group 124">
                <a:extLst>
                  <a:ext uri="{FF2B5EF4-FFF2-40B4-BE49-F238E27FC236}">
                    <a16:creationId xmlns:a16="http://schemas.microsoft.com/office/drawing/2014/main" id="{7495A5A8-7613-BFB9-B12C-744C5A0B6CB1}"/>
                  </a:ext>
                </a:extLst>
              </p:cNvPr>
              <p:cNvGrpSpPr/>
              <p:nvPr/>
            </p:nvGrpSpPr>
            <p:grpSpPr>
              <a:xfrm>
                <a:off x="765987" y="4348158"/>
                <a:ext cx="962930" cy="913336"/>
                <a:chOff x="-509661" y="4895712"/>
                <a:chExt cx="914234" cy="913336"/>
              </a:xfrm>
            </p:grpSpPr>
            <p:grpSp>
              <p:nvGrpSpPr>
                <p:cNvPr id="111" name="Group 110">
                  <a:extLst>
                    <a:ext uri="{FF2B5EF4-FFF2-40B4-BE49-F238E27FC236}">
                      <a16:creationId xmlns:a16="http://schemas.microsoft.com/office/drawing/2014/main" id="{07EF45EB-51EA-09B6-08E8-C7C341C793E6}"/>
                    </a:ext>
                  </a:extLst>
                </p:cNvPr>
                <p:cNvGrpSpPr/>
                <p:nvPr/>
              </p:nvGrpSpPr>
              <p:grpSpPr>
                <a:xfrm>
                  <a:off x="-509661" y="4895712"/>
                  <a:ext cx="914234" cy="913336"/>
                  <a:chOff x="0" y="0"/>
                  <a:chExt cx="1737360" cy="1737360"/>
                </a:xfrm>
              </p:grpSpPr>
              <p:sp>
                <p:nvSpPr>
                  <p:cNvPr id="112" name="Oval 111">
                    <a:extLst>
                      <a:ext uri="{FF2B5EF4-FFF2-40B4-BE49-F238E27FC236}">
                        <a16:creationId xmlns:a16="http://schemas.microsoft.com/office/drawing/2014/main" id="{EF892B53-CB75-44D8-6DFE-9D2326C3023E}"/>
                      </a:ext>
                    </a:extLst>
                  </p:cNvPr>
                  <p:cNvSpPr>
                    <a:spLocks noChangeArrowheads="1"/>
                  </p:cNvSpPr>
                  <p:nvPr/>
                </p:nvSpPr>
                <p:spPr bwMode="auto">
                  <a:xfrm>
                    <a:off x="0" y="0"/>
                    <a:ext cx="1737360" cy="1737360"/>
                  </a:xfrm>
                  <a:prstGeom prst="ellipse">
                    <a:avLst/>
                  </a:prstGeom>
                  <a:solidFill>
                    <a:schemeClr val="accent4"/>
                  </a:solidFill>
                  <a:ln w="14288" cap="flat">
                    <a:solidFill>
                      <a:schemeClr val="accent4"/>
                    </a:solidFill>
                    <a:prstDash val="solid"/>
                    <a:miter lim="800000"/>
                    <a:headEnd/>
                    <a:tailEnd/>
                  </a:ln>
                  <a:effectLst>
                    <a:outerShdw blurRad="63500" sx="102000" sy="102000" algn="c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3" name="Oval 112">
                    <a:extLst>
                      <a:ext uri="{FF2B5EF4-FFF2-40B4-BE49-F238E27FC236}">
                        <a16:creationId xmlns:a16="http://schemas.microsoft.com/office/drawing/2014/main" id="{F422BBFE-C01C-D299-E7B6-AE62DB2931A5}"/>
                      </a:ext>
                    </a:extLst>
                  </p:cNvPr>
                  <p:cNvSpPr>
                    <a:spLocks noChangeArrowheads="1"/>
                  </p:cNvSpPr>
                  <p:nvPr/>
                </p:nvSpPr>
                <p:spPr bwMode="auto">
                  <a:xfrm>
                    <a:off x="201873" y="183107"/>
                    <a:ext cx="1371600" cy="1371601"/>
                  </a:xfrm>
                  <a:prstGeom prst="ellipse">
                    <a:avLst/>
                  </a:prstGeom>
                  <a:solidFill>
                    <a:schemeClr val="bg1"/>
                  </a:solidFill>
                  <a:ln w="14288" cap="flat">
                    <a:noFill/>
                    <a:prstDash val="solid"/>
                    <a:miter lim="800000"/>
                    <a:headEnd/>
                    <a:tailEnd/>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03" name="Group 102">
                  <a:extLst>
                    <a:ext uri="{FF2B5EF4-FFF2-40B4-BE49-F238E27FC236}">
                      <a16:creationId xmlns:a16="http://schemas.microsoft.com/office/drawing/2014/main" id="{2D181D29-822D-01CF-5047-582CCD94EFFE}"/>
                    </a:ext>
                  </a:extLst>
                </p:cNvPr>
                <p:cNvGrpSpPr/>
                <p:nvPr/>
              </p:nvGrpSpPr>
              <p:grpSpPr>
                <a:xfrm>
                  <a:off x="-275015" y="5102545"/>
                  <a:ext cx="450397" cy="456761"/>
                  <a:chOff x="-36948" y="12983"/>
                  <a:chExt cx="824296" cy="836611"/>
                </a:xfrm>
                <a:solidFill>
                  <a:srgbClr val="FF6600"/>
                </a:solidFill>
              </p:grpSpPr>
              <p:sp>
                <p:nvSpPr>
                  <p:cNvPr id="104" name="Freeform 6">
                    <a:extLst>
                      <a:ext uri="{FF2B5EF4-FFF2-40B4-BE49-F238E27FC236}">
                        <a16:creationId xmlns:a16="http://schemas.microsoft.com/office/drawing/2014/main" id="{D75B1775-BCC9-5B49-467A-77EEAAC23403}"/>
                      </a:ext>
                    </a:extLst>
                  </p:cNvPr>
                  <p:cNvSpPr>
                    <a:spLocks/>
                  </p:cNvSpPr>
                  <p:nvPr/>
                </p:nvSpPr>
                <p:spPr bwMode="auto">
                  <a:xfrm>
                    <a:off x="-36948" y="84419"/>
                    <a:ext cx="763589" cy="765175"/>
                  </a:xfrm>
                  <a:custGeom>
                    <a:avLst/>
                    <a:gdLst>
                      <a:gd name="T0" fmla="*/ 239 w 256"/>
                      <a:gd name="T1" fmla="*/ 87 h 256"/>
                      <a:gd name="T2" fmla="*/ 223 w 256"/>
                      <a:gd name="T3" fmla="*/ 104 h 256"/>
                      <a:gd name="T4" fmla="*/ 224 w 256"/>
                      <a:gd name="T5" fmla="*/ 128 h 256"/>
                      <a:gd name="T6" fmla="*/ 220 w 256"/>
                      <a:gd name="T7" fmla="*/ 206 h 256"/>
                      <a:gd name="T8" fmla="*/ 206 w 256"/>
                      <a:gd name="T9" fmla="*/ 220 h 256"/>
                      <a:gd name="T10" fmla="*/ 128 w 256"/>
                      <a:gd name="T11" fmla="*/ 224 h 256"/>
                      <a:gd name="T12" fmla="*/ 50 w 256"/>
                      <a:gd name="T13" fmla="*/ 220 h 256"/>
                      <a:gd name="T14" fmla="*/ 36 w 256"/>
                      <a:gd name="T15" fmla="*/ 206 h 256"/>
                      <a:gd name="T16" fmla="*/ 32 w 256"/>
                      <a:gd name="T17" fmla="*/ 128 h 256"/>
                      <a:gd name="T18" fmla="*/ 36 w 256"/>
                      <a:gd name="T19" fmla="*/ 50 h 256"/>
                      <a:gd name="T20" fmla="*/ 50 w 256"/>
                      <a:gd name="T21" fmla="*/ 36 h 256"/>
                      <a:gd name="T22" fmla="*/ 128 w 256"/>
                      <a:gd name="T23" fmla="*/ 32 h 256"/>
                      <a:gd name="T24" fmla="*/ 152 w 256"/>
                      <a:gd name="T25" fmla="*/ 33 h 256"/>
                      <a:gd name="T26" fmla="*/ 169 w 256"/>
                      <a:gd name="T27" fmla="*/ 17 h 256"/>
                      <a:gd name="T28" fmla="*/ 153 w 256"/>
                      <a:gd name="T29" fmla="*/ 1 h 256"/>
                      <a:gd name="T30" fmla="*/ 128 w 256"/>
                      <a:gd name="T31" fmla="*/ 0 h 256"/>
                      <a:gd name="T32" fmla="*/ 47 w 256"/>
                      <a:gd name="T33" fmla="*/ 5 h 256"/>
                      <a:gd name="T34" fmla="*/ 5 w 256"/>
                      <a:gd name="T35" fmla="*/ 47 h 256"/>
                      <a:gd name="T36" fmla="*/ 0 w 256"/>
                      <a:gd name="T37" fmla="*/ 128 h 256"/>
                      <a:gd name="T38" fmla="*/ 5 w 256"/>
                      <a:gd name="T39" fmla="*/ 209 h 256"/>
                      <a:gd name="T40" fmla="*/ 47 w 256"/>
                      <a:gd name="T41" fmla="*/ 251 h 256"/>
                      <a:gd name="T42" fmla="*/ 128 w 256"/>
                      <a:gd name="T43" fmla="*/ 256 h 256"/>
                      <a:gd name="T44" fmla="*/ 209 w 256"/>
                      <a:gd name="T45" fmla="*/ 251 h 256"/>
                      <a:gd name="T46" fmla="*/ 251 w 256"/>
                      <a:gd name="T47" fmla="*/ 209 h 256"/>
                      <a:gd name="T48" fmla="*/ 256 w 256"/>
                      <a:gd name="T49" fmla="*/ 128 h 256"/>
                      <a:gd name="T50" fmla="*/ 255 w 256"/>
                      <a:gd name="T51" fmla="*/ 103 h 256"/>
                      <a:gd name="T52" fmla="*/ 239 w 256"/>
                      <a:gd name="T53" fmla="*/ 8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256">
                        <a:moveTo>
                          <a:pt x="239" y="87"/>
                        </a:moveTo>
                        <a:cubicBezTo>
                          <a:pt x="230" y="87"/>
                          <a:pt x="223" y="95"/>
                          <a:pt x="223" y="104"/>
                        </a:cubicBezTo>
                        <a:cubicBezTo>
                          <a:pt x="224" y="112"/>
                          <a:pt x="224" y="120"/>
                          <a:pt x="224" y="128"/>
                        </a:cubicBezTo>
                        <a:cubicBezTo>
                          <a:pt x="224" y="161"/>
                          <a:pt x="222" y="189"/>
                          <a:pt x="220" y="206"/>
                        </a:cubicBezTo>
                        <a:cubicBezTo>
                          <a:pt x="219" y="213"/>
                          <a:pt x="213" y="219"/>
                          <a:pt x="206" y="220"/>
                        </a:cubicBezTo>
                        <a:cubicBezTo>
                          <a:pt x="189" y="222"/>
                          <a:pt x="161" y="224"/>
                          <a:pt x="128" y="224"/>
                        </a:cubicBezTo>
                        <a:cubicBezTo>
                          <a:pt x="95" y="224"/>
                          <a:pt x="67" y="222"/>
                          <a:pt x="50" y="220"/>
                        </a:cubicBezTo>
                        <a:cubicBezTo>
                          <a:pt x="43" y="219"/>
                          <a:pt x="37" y="213"/>
                          <a:pt x="36" y="206"/>
                        </a:cubicBezTo>
                        <a:cubicBezTo>
                          <a:pt x="34" y="189"/>
                          <a:pt x="32" y="161"/>
                          <a:pt x="32" y="128"/>
                        </a:cubicBezTo>
                        <a:cubicBezTo>
                          <a:pt x="32" y="95"/>
                          <a:pt x="34" y="67"/>
                          <a:pt x="36" y="50"/>
                        </a:cubicBezTo>
                        <a:cubicBezTo>
                          <a:pt x="37" y="43"/>
                          <a:pt x="43" y="37"/>
                          <a:pt x="50" y="36"/>
                        </a:cubicBezTo>
                        <a:cubicBezTo>
                          <a:pt x="67" y="34"/>
                          <a:pt x="95" y="32"/>
                          <a:pt x="128" y="32"/>
                        </a:cubicBezTo>
                        <a:cubicBezTo>
                          <a:pt x="136" y="32"/>
                          <a:pt x="144" y="32"/>
                          <a:pt x="152" y="33"/>
                        </a:cubicBezTo>
                        <a:cubicBezTo>
                          <a:pt x="161" y="33"/>
                          <a:pt x="169" y="26"/>
                          <a:pt x="169" y="17"/>
                        </a:cubicBezTo>
                        <a:cubicBezTo>
                          <a:pt x="169" y="8"/>
                          <a:pt x="162" y="1"/>
                          <a:pt x="153" y="1"/>
                        </a:cubicBezTo>
                        <a:cubicBezTo>
                          <a:pt x="145" y="0"/>
                          <a:pt x="137" y="0"/>
                          <a:pt x="128" y="0"/>
                        </a:cubicBezTo>
                        <a:cubicBezTo>
                          <a:pt x="93" y="0"/>
                          <a:pt x="65" y="3"/>
                          <a:pt x="47" y="5"/>
                        </a:cubicBezTo>
                        <a:cubicBezTo>
                          <a:pt x="25" y="7"/>
                          <a:pt x="7" y="25"/>
                          <a:pt x="5" y="47"/>
                        </a:cubicBezTo>
                        <a:cubicBezTo>
                          <a:pt x="3" y="65"/>
                          <a:pt x="0" y="93"/>
                          <a:pt x="0" y="128"/>
                        </a:cubicBezTo>
                        <a:cubicBezTo>
                          <a:pt x="0" y="163"/>
                          <a:pt x="3" y="191"/>
                          <a:pt x="5" y="209"/>
                        </a:cubicBezTo>
                        <a:cubicBezTo>
                          <a:pt x="7" y="231"/>
                          <a:pt x="25" y="249"/>
                          <a:pt x="47" y="251"/>
                        </a:cubicBezTo>
                        <a:cubicBezTo>
                          <a:pt x="65" y="253"/>
                          <a:pt x="93" y="256"/>
                          <a:pt x="128" y="256"/>
                        </a:cubicBezTo>
                        <a:cubicBezTo>
                          <a:pt x="163" y="256"/>
                          <a:pt x="191" y="253"/>
                          <a:pt x="209" y="251"/>
                        </a:cubicBezTo>
                        <a:cubicBezTo>
                          <a:pt x="231" y="249"/>
                          <a:pt x="249" y="231"/>
                          <a:pt x="251" y="209"/>
                        </a:cubicBezTo>
                        <a:cubicBezTo>
                          <a:pt x="253" y="191"/>
                          <a:pt x="256" y="163"/>
                          <a:pt x="256" y="128"/>
                        </a:cubicBezTo>
                        <a:cubicBezTo>
                          <a:pt x="256" y="119"/>
                          <a:pt x="256" y="111"/>
                          <a:pt x="255" y="103"/>
                        </a:cubicBezTo>
                        <a:cubicBezTo>
                          <a:pt x="255" y="94"/>
                          <a:pt x="248" y="87"/>
                          <a:pt x="239" y="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5">
                    <a:extLst>
                      <a:ext uri="{FF2B5EF4-FFF2-40B4-BE49-F238E27FC236}">
                        <a16:creationId xmlns:a16="http://schemas.microsoft.com/office/drawing/2014/main" id="{F7CA154E-CE82-946D-5C93-765D257B5B12}"/>
                      </a:ext>
                    </a:extLst>
                  </p:cNvPr>
                  <p:cNvSpPr>
                    <a:spLocks noEditPoints="1"/>
                  </p:cNvSpPr>
                  <p:nvPr/>
                </p:nvSpPr>
                <p:spPr bwMode="auto">
                  <a:xfrm>
                    <a:off x="500009" y="12983"/>
                    <a:ext cx="287339" cy="287339"/>
                  </a:xfrm>
                  <a:custGeom>
                    <a:avLst/>
                    <a:gdLst>
                      <a:gd name="T0" fmla="*/ 48 w 96"/>
                      <a:gd name="T1" fmla="*/ 0 h 96"/>
                      <a:gd name="T2" fmla="*/ 0 w 96"/>
                      <a:gd name="T3" fmla="*/ 41 h 96"/>
                      <a:gd name="T4" fmla="*/ 0 w 96"/>
                      <a:gd name="T5" fmla="*/ 48 h 96"/>
                      <a:gd name="T6" fmla="*/ 48 w 96"/>
                      <a:gd name="T7" fmla="*/ 96 h 96"/>
                      <a:gd name="T8" fmla="*/ 54 w 96"/>
                      <a:gd name="T9" fmla="*/ 96 h 96"/>
                      <a:gd name="T10" fmla="*/ 96 w 96"/>
                      <a:gd name="T11" fmla="*/ 48 h 96"/>
                      <a:gd name="T12" fmla="*/ 48 w 96"/>
                      <a:gd name="T13" fmla="*/ 0 h 96"/>
                      <a:gd name="T14" fmla="*/ 50 w 96"/>
                      <a:gd name="T15" fmla="*/ 64 h 96"/>
                      <a:gd name="T16" fmla="*/ 48 w 96"/>
                      <a:gd name="T17" fmla="*/ 64 h 96"/>
                      <a:gd name="T18" fmla="*/ 32 w 96"/>
                      <a:gd name="T19" fmla="*/ 48 h 96"/>
                      <a:gd name="T20" fmla="*/ 32 w 96"/>
                      <a:gd name="T21" fmla="*/ 46 h 96"/>
                      <a:gd name="T22" fmla="*/ 48 w 96"/>
                      <a:gd name="T23" fmla="*/ 32 h 96"/>
                      <a:gd name="T24" fmla="*/ 64 w 96"/>
                      <a:gd name="T25" fmla="*/ 48 h 96"/>
                      <a:gd name="T26" fmla="*/ 50 w 96"/>
                      <a:gd name="T27"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6">
                        <a:moveTo>
                          <a:pt x="48" y="0"/>
                        </a:moveTo>
                        <a:cubicBezTo>
                          <a:pt x="24" y="0"/>
                          <a:pt x="4" y="18"/>
                          <a:pt x="0" y="41"/>
                        </a:cubicBezTo>
                        <a:cubicBezTo>
                          <a:pt x="0" y="44"/>
                          <a:pt x="0" y="46"/>
                          <a:pt x="0" y="48"/>
                        </a:cubicBezTo>
                        <a:cubicBezTo>
                          <a:pt x="0" y="74"/>
                          <a:pt x="22" y="96"/>
                          <a:pt x="48" y="96"/>
                        </a:cubicBezTo>
                        <a:cubicBezTo>
                          <a:pt x="50" y="96"/>
                          <a:pt x="52" y="96"/>
                          <a:pt x="54" y="96"/>
                        </a:cubicBezTo>
                        <a:cubicBezTo>
                          <a:pt x="78" y="92"/>
                          <a:pt x="96" y="72"/>
                          <a:pt x="96" y="48"/>
                        </a:cubicBezTo>
                        <a:cubicBezTo>
                          <a:pt x="96" y="22"/>
                          <a:pt x="74" y="0"/>
                          <a:pt x="48" y="0"/>
                        </a:cubicBezTo>
                        <a:close/>
                        <a:moveTo>
                          <a:pt x="50" y="64"/>
                        </a:moveTo>
                        <a:cubicBezTo>
                          <a:pt x="49" y="64"/>
                          <a:pt x="49" y="64"/>
                          <a:pt x="48" y="64"/>
                        </a:cubicBezTo>
                        <a:cubicBezTo>
                          <a:pt x="39" y="64"/>
                          <a:pt x="32" y="57"/>
                          <a:pt x="32" y="48"/>
                        </a:cubicBezTo>
                        <a:cubicBezTo>
                          <a:pt x="32" y="47"/>
                          <a:pt x="32" y="47"/>
                          <a:pt x="32" y="46"/>
                        </a:cubicBezTo>
                        <a:cubicBezTo>
                          <a:pt x="33" y="38"/>
                          <a:pt x="40" y="32"/>
                          <a:pt x="48" y="32"/>
                        </a:cubicBezTo>
                        <a:cubicBezTo>
                          <a:pt x="57" y="32"/>
                          <a:pt x="64" y="39"/>
                          <a:pt x="64" y="48"/>
                        </a:cubicBezTo>
                        <a:cubicBezTo>
                          <a:pt x="64" y="56"/>
                          <a:pt x="58" y="63"/>
                          <a:pt x="50"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6">
                    <a:extLst>
                      <a:ext uri="{FF2B5EF4-FFF2-40B4-BE49-F238E27FC236}">
                        <a16:creationId xmlns:a16="http://schemas.microsoft.com/office/drawing/2014/main" id="{4480FCA6-C6AC-CB52-F0D4-03BEC8FC4ABC}"/>
                      </a:ext>
                    </a:extLst>
                  </p:cNvPr>
                  <p:cNvSpPr>
                    <a:spLocks/>
                  </p:cNvSpPr>
                  <p:nvPr/>
                </p:nvSpPr>
                <p:spPr bwMode="auto">
                  <a:xfrm>
                    <a:off x="213876" y="298450"/>
                    <a:ext cx="261938" cy="95250"/>
                  </a:xfrm>
                  <a:custGeom>
                    <a:avLst/>
                    <a:gdLst>
                      <a:gd name="T0" fmla="*/ 72 w 88"/>
                      <a:gd name="T1" fmla="*/ 0 h 32"/>
                      <a:gd name="T2" fmla="*/ 16 w 88"/>
                      <a:gd name="T3" fmla="*/ 0 h 32"/>
                      <a:gd name="T4" fmla="*/ 0 w 88"/>
                      <a:gd name="T5" fmla="*/ 16 h 32"/>
                      <a:gd name="T6" fmla="*/ 16 w 88"/>
                      <a:gd name="T7" fmla="*/ 32 h 32"/>
                      <a:gd name="T8" fmla="*/ 72 w 88"/>
                      <a:gd name="T9" fmla="*/ 32 h 32"/>
                      <a:gd name="T10" fmla="*/ 88 w 88"/>
                      <a:gd name="T11" fmla="*/ 16 h 32"/>
                      <a:gd name="T12" fmla="*/ 72 w 8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88" h="32">
                        <a:moveTo>
                          <a:pt x="72" y="0"/>
                        </a:moveTo>
                        <a:cubicBezTo>
                          <a:pt x="16" y="0"/>
                          <a:pt x="16" y="0"/>
                          <a:pt x="16" y="0"/>
                        </a:cubicBezTo>
                        <a:cubicBezTo>
                          <a:pt x="7" y="0"/>
                          <a:pt x="0" y="7"/>
                          <a:pt x="0" y="16"/>
                        </a:cubicBezTo>
                        <a:cubicBezTo>
                          <a:pt x="0" y="25"/>
                          <a:pt x="7" y="32"/>
                          <a:pt x="16" y="32"/>
                        </a:cubicBezTo>
                        <a:cubicBezTo>
                          <a:pt x="72" y="32"/>
                          <a:pt x="72" y="32"/>
                          <a:pt x="72" y="32"/>
                        </a:cubicBezTo>
                        <a:cubicBezTo>
                          <a:pt x="81" y="32"/>
                          <a:pt x="88" y="25"/>
                          <a:pt x="88" y="16"/>
                        </a:cubicBezTo>
                        <a:cubicBezTo>
                          <a:pt x="88" y="7"/>
                          <a:pt x="81" y="0"/>
                          <a:pt x="7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7">
                    <a:extLst>
                      <a:ext uri="{FF2B5EF4-FFF2-40B4-BE49-F238E27FC236}">
                        <a16:creationId xmlns:a16="http://schemas.microsoft.com/office/drawing/2014/main" id="{64594A45-016C-BE35-8B91-9B83D07BC57A}"/>
                      </a:ext>
                    </a:extLst>
                  </p:cNvPr>
                  <p:cNvSpPr>
                    <a:spLocks/>
                  </p:cNvSpPr>
                  <p:nvPr/>
                </p:nvSpPr>
                <p:spPr bwMode="auto">
                  <a:xfrm>
                    <a:off x="226192" y="525462"/>
                    <a:ext cx="261938" cy="96838"/>
                  </a:xfrm>
                  <a:custGeom>
                    <a:avLst/>
                    <a:gdLst>
                      <a:gd name="T0" fmla="*/ 72 w 88"/>
                      <a:gd name="T1" fmla="*/ 0 h 32"/>
                      <a:gd name="T2" fmla="*/ 16 w 88"/>
                      <a:gd name="T3" fmla="*/ 0 h 32"/>
                      <a:gd name="T4" fmla="*/ 0 w 88"/>
                      <a:gd name="T5" fmla="*/ 16 h 32"/>
                      <a:gd name="T6" fmla="*/ 16 w 88"/>
                      <a:gd name="T7" fmla="*/ 32 h 32"/>
                      <a:gd name="T8" fmla="*/ 72 w 88"/>
                      <a:gd name="T9" fmla="*/ 32 h 32"/>
                      <a:gd name="T10" fmla="*/ 88 w 88"/>
                      <a:gd name="T11" fmla="*/ 16 h 32"/>
                      <a:gd name="T12" fmla="*/ 72 w 8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88" h="32">
                        <a:moveTo>
                          <a:pt x="72" y="0"/>
                        </a:moveTo>
                        <a:cubicBezTo>
                          <a:pt x="16" y="0"/>
                          <a:pt x="16" y="0"/>
                          <a:pt x="16" y="0"/>
                        </a:cubicBezTo>
                        <a:cubicBezTo>
                          <a:pt x="7" y="0"/>
                          <a:pt x="0" y="7"/>
                          <a:pt x="0" y="16"/>
                        </a:cubicBezTo>
                        <a:cubicBezTo>
                          <a:pt x="0" y="25"/>
                          <a:pt x="7" y="32"/>
                          <a:pt x="16" y="32"/>
                        </a:cubicBezTo>
                        <a:cubicBezTo>
                          <a:pt x="72" y="32"/>
                          <a:pt x="72" y="32"/>
                          <a:pt x="72" y="32"/>
                        </a:cubicBezTo>
                        <a:cubicBezTo>
                          <a:pt x="81" y="32"/>
                          <a:pt x="88" y="25"/>
                          <a:pt x="88" y="16"/>
                        </a:cubicBezTo>
                        <a:cubicBezTo>
                          <a:pt x="88" y="7"/>
                          <a:pt x="81" y="0"/>
                          <a:pt x="7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
        <p:nvSpPr>
          <p:cNvPr id="4" name="Freeform: Shape 3">
            <a:extLst>
              <a:ext uri="{FF2B5EF4-FFF2-40B4-BE49-F238E27FC236}">
                <a16:creationId xmlns:a16="http://schemas.microsoft.com/office/drawing/2014/main" id="{E5C83C5C-4363-635E-3160-43DEFFC377DC}"/>
              </a:ext>
            </a:extLst>
          </p:cNvPr>
          <p:cNvSpPr/>
          <p:nvPr/>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192016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F84E755-69A5-04C6-6ED7-284110FFC2CB}"/>
              </a:ext>
            </a:extLst>
          </p:cNvPr>
          <p:cNvSpPr>
            <a:spLocks noGrp="1"/>
          </p:cNvSpPr>
          <p:nvPr>
            <p:ph type="subTitle" idx="1"/>
          </p:nvPr>
        </p:nvSpPr>
        <p:spPr>
          <a:xfrm>
            <a:off x="993273" y="623216"/>
            <a:ext cx="10205453" cy="795256"/>
          </a:xfrm>
        </p:spPr>
        <p:txBody>
          <a:bodyPr>
            <a:noAutofit/>
          </a:bodyPr>
          <a:lstStyle/>
          <a:p>
            <a:pPr algn="l"/>
            <a:r>
              <a:rPr lang="zh-CN" altLang="en-US" sz="5000" b="1">
                <a:solidFill>
                  <a:schemeClr val="accent1">
                    <a:lumMod val="75000"/>
                  </a:schemeClr>
                </a:solidFill>
                <a:latin typeface="KaiTi" panose="02010609060101010101" pitchFamily="49" charset="-122"/>
                <a:ea typeface="KaiTi" panose="02010609060101010101" pitchFamily="49" charset="-122"/>
              </a:rPr>
              <a:t>发布岗位</a:t>
            </a:r>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8" name="Subtitle 2">
            <a:extLst>
              <a:ext uri="{FF2B5EF4-FFF2-40B4-BE49-F238E27FC236}">
                <a16:creationId xmlns:a16="http://schemas.microsoft.com/office/drawing/2014/main" id="{B63AEFDA-FBA6-C2CA-54B4-1C290EC8F34B}"/>
              </a:ext>
            </a:extLst>
          </p:cNvPr>
          <p:cNvSpPr txBox="1">
            <a:spLocks/>
          </p:cNvSpPr>
          <p:nvPr/>
        </p:nvSpPr>
        <p:spPr>
          <a:xfrm>
            <a:off x="1094873" y="1953704"/>
            <a:ext cx="10205453" cy="24477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15000"/>
              </a:lnSpc>
            </a:pPr>
            <a:endParaRPr lang="en-US" sz="2000">
              <a:effectLst/>
              <a:latin typeface="Times New Roman" panose="02020603050405020304" pitchFamily="18" charset="0"/>
              <a:ea typeface="Times New Roman" panose="02020603050405020304" pitchFamily="18" charset="0"/>
            </a:endParaRPr>
          </a:p>
          <a:p>
            <a:pPr algn="l"/>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19" name="TextBox 18">
            <a:extLst>
              <a:ext uri="{FF2B5EF4-FFF2-40B4-BE49-F238E27FC236}">
                <a16:creationId xmlns:a16="http://schemas.microsoft.com/office/drawing/2014/main" id="{7577D19C-925D-715D-3070-D3E3545DD157}"/>
              </a:ext>
            </a:extLst>
          </p:cNvPr>
          <p:cNvSpPr txBox="1"/>
          <p:nvPr/>
        </p:nvSpPr>
        <p:spPr>
          <a:xfrm>
            <a:off x="993273" y="1479705"/>
            <a:ext cx="10197022" cy="400110"/>
          </a:xfrm>
          <a:prstGeom prst="rect">
            <a:avLst/>
          </a:prstGeom>
          <a:solidFill>
            <a:schemeClr val="bg1">
              <a:lumMod val="95000"/>
            </a:schemeClr>
          </a:solidFill>
        </p:spPr>
        <p:txBody>
          <a:bodyPr wrap="none" rtlCol="0">
            <a:spAutoFit/>
          </a:bodyPr>
          <a:lstStyle/>
          <a:p>
            <a:r>
              <a:rPr lang="en-US" altLang="zh-CN" sz="2000">
                <a:latin typeface="KaiTi" panose="02010609060101010101" pitchFamily="49" charset="-122"/>
                <a:ea typeface="KaiTi" panose="02010609060101010101" pitchFamily="49" charset="-122"/>
              </a:rPr>
              <a:t>1) </a:t>
            </a:r>
            <a:r>
              <a:rPr lang="zh-CN" altLang="en-US" sz="2000">
                <a:latin typeface="KaiTi" panose="02010609060101010101" pitchFamily="49" charset="-122"/>
                <a:ea typeface="KaiTi" panose="02010609060101010101" pitchFamily="49" charset="-122"/>
              </a:rPr>
              <a:t>登入</a:t>
            </a:r>
            <a:r>
              <a:rPr lang="en-US" altLang="zh-CN" sz="2000">
                <a:latin typeface="KaiTi" panose="02010609060101010101" pitchFamily="49" charset="-122"/>
                <a:ea typeface="KaiTi" panose="02010609060101010101" pitchFamily="49" charset="-122"/>
              </a:rPr>
              <a:t>YES</a:t>
            </a:r>
            <a:r>
              <a:rPr lang="zh-CN" altLang="en-US" sz="2000">
                <a:latin typeface="KaiTi" panose="02010609060101010101" pitchFamily="49" charset="-122"/>
                <a:ea typeface="KaiTi" panose="02010609060101010101" pitchFamily="49" charset="-122"/>
              </a:rPr>
              <a:t>网站并</a:t>
            </a:r>
            <a:r>
              <a:rPr lang="zh-CN" altLang="en-US" sz="2000" b="1">
                <a:latin typeface="KaiTi" panose="02010609060101010101" pitchFamily="49" charset="-122"/>
                <a:ea typeface="KaiTi" panose="02010609060101010101" pitchFamily="49" charset="-122"/>
              </a:rPr>
              <a:t>注册公司账号</a:t>
            </a:r>
            <a:r>
              <a:rPr lang="zh-CN" altLang="en-US" sz="2000">
                <a:latin typeface="KaiTi" panose="02010609060101010101" pitchFamily="49" charset="-122"/>
                <a:ea typeface="KaiTi" panose="02010609060101010101" pitchFamily="49" charset="-122"/>
              </a:rPr>
              <a:t> </a:t>
            </a:r>
            <a:r>
              <a:rPr lang="en-US" altLang="zh-CN" sz="2000">
                <a:latin typeface="KaiTi" panose="02010609060101010101" pitchFamily="49" charset="-122"/>
                <a:ea typeface="KaiTi" panose="02010609060101010101" pitchFamily="49" charset="-122"/>
              </a:rPr>
              <a:t>(</a:t>
            </a:r>
            <a:r>
              <a:rPr lang="en-US" altLang="zh-CN" sz="2000">
                <a:latin typeface="KaiTi" panose="02010609060101010101" pitchFamily="49" charset="-122"/>
                <a:ea typeface="KaiTi" panose="02010609060101010101" pitchFamily="49" charset="-122"/>
                <a:hlinkClick r:id="rId2"/>
              </a:rPr>
              <a:t>https://www.yes.org.sg/cn/for-companies/login/</a:t>
            </a:r>
            <a:r>
              <a:rPr lang="zh-CN" altLang="en-US" sz="2000">
                <a:latin typeface="KaiTi" panose="02010609060101010101" pitchFamily="49" charset="-122"/>
                <a:ea typeface="KaiTi" panose="02010609060101010101" pitchFamily="49" charset="-122"/>
              </a:rPr>
              <a:t>）</a:t>
            </a:r>
            <a:endParaRPr lang="en-GB" sz="2000">
              <a:latin typeface="KaiTi" panose="02010609060101010101" pitchFamily="49" charset="-122"/>
              <a:ea typeface="KaiTi" panose="02010609060101010101" pitchFamily="49" charset="-122"/>
            </a:endParaRPr>
          </a:p>
        </p:txBody>
      </p:sp>
      <p:pic>
        <p:nvPicPr>
          <p:cNvPr id="22" name="Picture 21">
            <a:extLst>
              <a:ext uri="{FF2B5EF4-FFF2-40B4-BE49-F238E27FC236}">
                <a16:creationId xmlns:a16="http://schemas.microsoft.com/office/drawing/2014/main" id="{53504981-BEE0-EBD2-C5F2-B484FF8C5EB3}"/>
              </a:ext>
            </a:extLst>
          </p:cNvPr>
          <p:cNvPicPr>
            <a:picLocks noChangeAspect="1"/>
          </p:cNvPicPr>
          <p:nvPr/>
        </p:nvPicPr>
        <p:blipFill rotWithShape="1">
          <a:blip r:embed="rId3"/>
          <a:srcRect t="14728" r="1540" b="5582"/>
          <a:stretch/>
        </p:blipFill>
        <p:spPr>
          <a:xfrm>
            <a:off x="993273" y="2018593"/>
            <a:ext cx="10551286" cy="4133815"/>
          </a:xfrm>
          <a:prstGeom prst="rect">
            <a:avLst/>
          </a:prstGeom>
          <a:ln>
            <a:solidFill>
              <a:schemeClr val="tx1"/>
            </a:solidFill>
          </a:ln>
        </p:spPr>
      </p:pic>
      <p:sp>
        <p:nvSpPr>
          <p:cNvPr id="23" name="Oval 22">
            <a:extLst>
              <a:ext uri="{FF2B5EF4-FFF2-40B4-BE49-F238E27FC236}">
                <a16:creationId xmlns:a16="http://schemas.microsoft.com/office/drawing/2014/main" id="{15120A21-97A5-C77A-8855-AF224C130A92}"/>
              </a:ext>
            </a:extLst>
          </p:cNvPr>
          <p:cNvSpPr/>
          <p:nvPr/>
        </p:nvSpPr>
        <p:spPr>
          <a:xfrm>
            <a:off x="6197599" y="3665514"/>
            <a:ext cx="1649229" cy="8399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9043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63AEFDA-FBA6-C2CA-54B4-1C290EC8F34B}"/>
              </a:ext>
            </a:extLst>
          </p:cNvPr>
          <p:cNvSpPr txBox="1">
            <a:spLocks/>
          </p:cNvSpPr>
          <p:nvPr/>
        </p:nvSpPr>
        <p:spPr>
          <a:xfrm>
            <a:off x="1094873" y="1953704"/>
            <a:ext cx="10205453" cy="24477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15000"/>
              </a:lnSpc>
            </a:pPr>
            <a:endParaRPr lang="en-US" sz="2000">
              <a:effectLst/>
              <a:latin typeface="Times New Roman" panose="02020603050405020304" pitchFamily="18" charset="0"/>
              <a:ea typeface="Times New Roman" panose="02020603050405020304" pitchFamily="18" charset="0"/>
            </a:endParaRPr>
          </a:p>
          <a:p>
            <a:pPr algn="l"/>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19" name="TextBox 18">
            <a:extLst>
              <a:ext uri="{FF2B5EF4-FFF2-40B4-BE49-F238E27FC236}">
                <a16:creationId xmlns:a16="http://schemas.microsoft.com/office/drawing/2014/main" id="{7577D19C-925D-715D-3070-D3E3545DD157}"/>
              </a:ext>
            </a:extLst>
          </p:cNvPr>
          <p:cNvSpPr txBox="1"/>
          <p:nvPr/>
        </p:nvSpPr>
        <p:spPr>
          <a:xfrm>
            <a:off x="632339" y="441819"/>
            <a:ext cx="4952832" cy="400110"/>
          </a:xfrm>
          <a:prstGeom prst="rect">
            <a:avLst/>
          </a:prstGeom>
          <a:solidFill>
            <a:schemeClr val="bg1">
              <a:lumMod val="95000"/>
            </a:schemeClr>
          </a:solidFill>
        </p:spPr>
        <p:txBody>
          <a:bodyPr wrap="square" rtlCol="0">
            <a:spAutoFit/>
          </a:bodyPr>
          <a:lstStyle/>
          <a:p>
            <a:r>
              <a:rPr lang="en-US" altLang="zh-CN" sz="2000">
                <a:latin typeface="KaiTi" panose="02010609060101010101" pitchFamily="49" charset="-122"/>
                <a:ea typeface="KaiTi" panose="02010609060101010101" pitchFamily="49" charset="-122"/>
              </a:rPr>
              <a:t>2) </a:t>
            </a:r>
            <a:r>
              <a:rPr lang="zh-CN" altLang="en-US" sz="2000" b="1">
                <a:latin typeface="KaiTi" panose="02010609060101010101" pitchFamily="49" charset="-122"/>
                <a:ea typeface="KaiTi" panose="02010609060101010101" pitchFamily="49" charset="-122"/>
              </a:rPr>
              <a:t>注册公司账号</a:t>
            </a:r>
            <a:r>
              <a:rPr lang="zh-CN" altLang="en-US" sz="2000">
                <a:latin typeface="KaiTi" panose="02010609060101010101" pitchFamily="49" charset="-122"/>
                <a:ea typeface="KaiTi" panose="02010609060101010101" pitchFamily="49" charset="-122"/>
              </a:rPr>
              <a:t>，并添加公司资料</a:t>
            </a:r>
            <a:endParaRPr lang="en-SG" altLang="zh-CN" sz="2000">
              <a:latin typeface="KaiTi" panose="02010609060101010101" pitchFamily="49" charset="-122"/>
              <a:ea typeface="KaiTi" panose="02010609060101010101" pitchFamily="49" charset="-122"/>
            </a:endParaRPr>
          </a:p>
        </p:txBody>
      </p:sp>
      <p:pic>
        <p:nvPicPr>
          <p:cNvPr id="24" name="Picture 23">
            <a:extLst>
              <a:ext uri="{FF2B5EF4-FFF2-40B4-BE49-F238E27FC236}">
                <a16:creationId xmlns:a16="http://schemas.microsoft.com/office/drawing/2014/main" id="{4DE62569-BF34-C94A-7A7F-1CC55CA5A65A}"/>
              </a:ext>
            </a:extLst>
          </p:cNvPr>
          <p:cNvPicPr>
            <a:picLocks noChangeAspect="1"/>
          </p:cNvPicPr>
          <p:nvPr/>
        </p:nvPicPr>
        <p:blipFill>
          <a:blip r:embed="rId2"/>
          <a:stretch>
            <a:fillRect/>
          </a:stretch>
        </p:blipFill>
        <p:spPr>
          <a:xfrm>
            <a:off x="640457" y="1373881"/>
            <a:ext cx="4944714" cy="5029790"/>
          </a:xfrm>
          <a:prstGeom prst="rect">
            <a:avLst/>
          </a:prstGeom>
          <a:ln>
            <a:solidFill>
              <a:schemeClr val="tx1"/>
            </a:solidFill>
          </a:ln>
        </p:spPr>
      </p:pic>
      <p:sp>
        <p:nvSpPr>
          <p:cNvPr id="29" name="TextBox 28">
            <a:extLst>
              <a:ext uri="{FF2B5EF4-FFF2-40B4-BE49-F238E27FC236}">
                <a16:creationId xmlns:a16="http://schemas.microsoft.com/office/drawing/2014/main" id="{E328880F-86A6-7755-9C64-5BF43F2A08A8}"/>
              </a:ext>
            </a:extLst>
          </p:cNvPr>
          <p:cNvSpPr txBox="1"/>
          <p:nvPr/>
        </p:nvSpPr>
        <p:spPr>
          <a:xfrm>
            <a:off x="5863701" y="445608"/>
            <a:ext cx="5595375" cy="707886"/>
          </a:xfrm>
          <a:prstGeom prst="rect">
            <a:avLst/>
          </a:prstGeom>
          <a:solidFill>
            <a:schemeClr val="bg1">
              <a:lumMod val="95000"/>
            </a:schemeClr>
          </a:solidFill>
        </p:spPr>
        <p:txBody>
          <a:bodyPr wrap="square">
            <a:spAutoFit/>
          </a:bodyPr>
          <a:lstStyle/>
          <a:p>
            <a:r>
              <a:rPr lang="en-US" altLang="zh-CN" sz="2000">
                <a:latin typeface="KaiTi" panose="02010609060101010101" pitchFamily="49" charset="-122"/>
                <a:ea typeface="KaiTi" panose="02010609060101010101" pitchFamily="49" charset="-122"/>
              </a:rPr>
              <a:t>3) </a:t>
            </a:r>
            <a:r>
              <a:rPr lang="zh-CN" altLang="en-US" sz="2000">
                <a:latin typeface="KaiTi" panose="02010609060101010101" pitchFamily="49" charset="-122"/>
                <a:ea typeface="KaiTi" panose="02010609060101010101" pitchFamily="49" charset="-122"/>
              </a:rPr>
              <a:t>提交公司资料后，请查收电邮。根据电邮里所提示，点击验证链接</a:t>
            </a:r>
            <a:r>
              <a:rPr lang="zh-CN" altLang="en-US" sz="2000" b="1">
                <a:latin typeface="KaiTi" panose="02010609060101010101" pitchFamily="49" charset="-122"/>
                <a:ea typeface="KaiTi" panose="02010609060101010101" pitchFamily="49" charset="-122"/>
              </a:rPr>
              <a:t>确认账号</a:t>
            </a:r>
            <a:r>
              <a:rPr lang="zh-CN" altLang="en-US" sz="2000">
                <a:latin typeface="KaiTi" panose="02010609060101010101" pitchFamily="49" charset="-122"/>
                <a:ea typeface="KaiTi" panose="02010609060101010101" pitchFamily="49" charset="-122"/>
              </a:rPr>
              <a:t>。</a:t>
            </a:r>
            <a:endParaRPr lang="en-SG" sz="2000">
              <a:latin typeface="KaiTi" panose="02010609060101010101" pitchFamily="49" charset="-122"/>
              <a:ea typeface="KaiTi" panose="02010609060101010101" pitchFamily="49" charset="-122"/>
            </a:endParaRPr>
          </a:p>
        </p:txBody>
      </p:sp>
      <p:pic>
        <p:nvPicPr>
          <p:cNvPr id="31" name="Picture 30" descr="Graphical user interface, text, application, Teams&#10;&#10;Description automatically generated">
            <a:extLst>
              <a:ext uri="{FF2B5EF4-FFF2-40B4-BE49-F238E27FC236}">
                <a16:creationId xmlns:a16="http://schemas.microsoft.com/office/drawing/2014/main" id="{405407E6-32AD-A2BC-318C-6820EBB395A7}"/>
              </a:ext>
            </a:extLst>
          </p:cNvPr>
          <p:cNvPicPr>
            <a:picLocks noChangeAspect="1"/>
          </p:cNvPicPr>
          <p:nvPr/>
        </p:nvPicPr>
        <p:blipFill rotWithShape="1">
          <a:blip r:embed="rId3">
            <a:extLst>
              <a:ext uri="{28A0092B-C50C-407E-A947-70E740481C1C}">
                <a14:useLocalDpi xmlns:a14="http://schemas.microsoft.com/office/drawing/2010/main" val="0"/>
              </a:ext>
            </a:extLst>
          </a:blip>
          <a:srcRect l="25584" t="49691" r="8958" b="11181"/>
          <a:stretch/>
        </p:blipFill>
        <p:spPr>
          <a:xfrm>
            <a:off x="5863701" y="1373881"/>
            <a:ext cx="5570067" cy="5029789"/>
          </a:xfrm>
          <a:prstGeom prst="rect">
            <a:avLst/>
          </a:prstGeom>
          <a:ln>
            <a:solidFill>
              <a:schemeClr val="tx1"/>
            </a:solidFill>
          </a:ln>
        </p:spPr>
      </p:pic>
    </p:spTree>
    <p:extLst>
      <p:ext uri="{BB962C8B-B14F-4D97-AF65-F5344CB8AC3E}">
        <p14:creationId xmlns:p14="http://schemas.microsoft.com/office/powerpoint/2010/main" val="1072576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3BBB194-17EF-3D4E-376F-0954FB6D9E55}"/>
              </a:ext>
            </a:extLst>
          </p:cNvPr>
          <p:cNvSpPr txBox="1"/>
          <p:nvPr/>
        </p:nvSpPr>
        <p:spPr>
          <a:xfrm>
            <a:off x="657739" y="488436"/>
            <a:ext cx="4952832" cy="704088"/>
          </a:xfrm>
          <a:prstGeom prst="rect">
            <a:avLst/>
          </a:prstGeom>
          <a:solidFill>
            <a:schemeClr val="bg1">
              <a:lumMod val="95000"/>
            </a:schemeClr>
          </a:solidFill>
        </p:spPr>
        <p:txBody>
          <a:bodyPr wrap="square" rtlCol="0">
            <a:spAutoFit/>
          </a:bodyPr>
          <a:lstStyle/>
          <a:p>
            <a:r>
              <a:rPr lang="en-US" altLang="zh-CN" sz="2000">
                <a:latin typeface="KaiTi" panose="02010609060101010101" pitchFamily="49" charset="-122"/>
                <a:ea typeface="KaiTi" panose="02010609060101010101" pitchFamily="49" charset="-122"/>
              </a:rPr>
              <a:t>4)</a:t>
            </a:r>
            <a:r>
              <a:rPr lang="zh-CN" altLang="en-US" sz="2000" b="1">
                <a:latin typeface="KaiTi" panose="02010609060101010101" pitchFamily="49" charset="-122"/>
                <a:ea typeface="KaiTi" panose="02010609060101010101" pitchFamily="49" charset="-122"/>
              </a:rPr>
              <a:t>设置密码</a:t>
            </a:r>
            <a:endParaRPr lang="en-SG" altLang="zh-CN" sz="2000" b="1">
              <a:latin typeface="KaiTi" panose="02010609060101010101" pitchFamily="49" charset="-122"/>
              <a:ea typeface="KaiTi" panose="02010609060101010101" pitchFamily="49" charset="-122"/>
            </a:endParaRPr>
          </a:p>
        </p:txBody>
      </p:sp>
      <p:sp>
        <p:nvSpPr>
          <p:cNvPr id="8" name="Subtitle 2">
            <a:extLst>
              <a:ext uri="{FF2B5EF4-FFF2-40B4-BE49-F238E27FC236}">
                <a16:creationId xmlns:a16="http://schemas.microsoft.com/office/drawing/2014/main" id="{B63AEFDA-FBA6-C2CA-54B4-1C290EC8F34B}"/>
              </a:ext>
            </a:extLst>
          </p:cNvPr>
          <p:cNvSpPr txBox="1">
            <a:spLocks/>
          </p:cNvSpPr>
          <p:nvPr/>
        </p:nvSpPr>
        <p:spPr>
          <a:xfrm>
            <a:off x="1094873" y="1953704"/>
            <a:ext cx="10205453" cy="24477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15000"/>
              </a:lnSpc>
            </a:pPr>
            <a:endParaRPr lang="en-US" sz="2000">
              <a:effectLst/>
              <a:latin typeface="Times New Roman" panose="02020603050405020304" pitchFamily="18" charset="0"/>
              <a:ea typeface="Times New Roman" panose="02020603050405020304" pitchFamily="18" charset="0"/>
            </a:endParaRPr>
          </a:p>
          <a:p>
            <a:pPr algn="l"/>
            <a:endParaRPr lang="en-GB" sz="5000" b="1">
              <a:solidFill>
                <a:schemeClr val="accent1">
                  <a:lumMod val="75000"/>
                </a:schemeClr>
              </a:solidFill>
              <a:latin typeface="KaiTi" panose="02010609060101010101" pitchFamily="49" charset="-122"/>
              <a:ea typeface="KaiTi" panose="02010609060101010101" pitchFamily="49" charset="-122"/>
            </a:endParaRPr>
          </a:p>
        </p:txBody>
      </p:sp>
      <p:pic>
        <p:nvPicPr>
          <p:cNvPr id="9" name="Picture 8" descr="Graphical user interface, text, application&#10;&#10;Description automatically generated">
            <a:extLst>
              <a:ext uri="{FF2B5EF4-FFF2-40B4-BE49-F238E27FC236}">
                <a16:creationId xmlns:a16="http://schemas.microsoft.com/office/drawing/2014/main" id="{E9CF630C-E3DE-3B06-178F-36140EC3E7B7}"/>
              </a:ext>
            </a:extLst>
          </p:cNvPr>
          <p:cNvPicPr>
            <a:picLocks noChangeAspect="1"/>
          </p:cNvPicPr>
          <p:nvPr/>
        </p:nvPicPr>
        <p:blipFill rotWithShape="1">
          <a:blip r:embed="rId2">
            <a:extLst>
              <a:ext uri="{28A0092B-C50C-407E-A947-70E740481C1C}">
                <a14:useLocalDpi xmlns:a14="http://schemas.microsoft.com/office/drawing/2010/main" val="0"/>
              </a:ext>
            </a:extLst>
          </a:blip>
          <a:srcRect r="37985"/>
          <a:stretch/>
        </p:blipFill>
        <p:spPr>
          <a:xfrm>
            <a:off x="679853" y="1369392"/>
            <a:ext cx="4930718" cy="4931600"/>
          </a:xfrm>
          <a:prstGeom prst="rect">
            <a:avLst/>
          </a:prstGeom>
          <a:ln>
            <a:solidFill>
              <a:schemeClr val="tx1"/>
            </a:solidFill>
          </a:ln>
        </p:spPr>
      </p:pic>
      <p:pic>
        <p:nvPicPr>
          <p:cNvPr id="11" name="Picture 10" descr="Graphical user interface, text, application, email&#10;&#10;Description automatically generated">
            <a:extLst>
              <a:ext uri="{FF2B5EF4-FFF2-40B4-BE49-F238E27FC236}">
                <a16:creationId xmlns:a16="http://schemas.microsoft.com/office/drawing/2014/main" id="{0BFFC106-0944-F6E2-F0E1-C938D4B63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00" y="1369392"/>
            <a:ext cx="5001127" cy="4931600"/>
          </a:xfrm>
          <a:prstGeom prst="rect">
            <a:avLst/>
          </a:prstGeom>
          <a:ln>
            <a:solidFill>
              <a:schemeClr val="tx1"/>
            </a:solidFill>
          </a:ln>
        </p:spPr>
      </p:pic>
      <p:sp>
        <p:nvSpPr>
          <p:cNvPr id="17" name="TextBox 16">
            <a:extLst>
              <a:ext uri="{FF2B5EF4-FFF2-40B4-BE49-F238E27FC236}">
                <a16:creationId xmlns:a16="http://schemas.microsoft.com/office/drawing/2014/main" id="{52D90F0E-9FEB-40FD-3AB5-E645A04FDAFD}"/>
              </a:ext>
            </a:extLst>
          </p:cNvPr>
          <p:cNvSpPr txBox="1"/>
          <p:nvPr/>
        </p:nvSpPr>
        <p:spPr>
          <a:xfrm>
            <a:off x="6197600" y="471008"/>
            <a:ext cx="5001127" cy="707886"/>
          </a:xfrm>
          <a:prstGeom prst="rect">
            <a:avLst/>
          </a:prstGeom>
          <a:solidFill>
            <a:schemeClr val="bg1">
              <a:lumMod val="95000"/>
            </a:schemeClr>
          </a:solidFill>
        </p:spPr>
        <p:txBody>
          <a:bodyPr wrap="square">
            <a:spAutoFit/>
          </a:bodyPr>
          <a:lstStyle/>
          <a:p>
            <a:r>
              <a:rPr lang="en-US" altLang="zh-CN" sz="2000">
                <a:latin typeface="KaiTi" panose="02010609060101010101" pitchFamily="49" charset="-122"/>
                <a:ea typeface="KaiTi" panose="02010609060101010101" pitchFamily="49" charset="-122"/>
              </a:rPr>
              <a:t>5) </a:t>
            </a:r>
            <a:r>
              <a:rPr lang="zh-CN" altLang="en-US" sz="2000" b="1">
                <a:latin typeface="KaiTi" panose="02010609060101010101" pitchFamily="49" charset="-122"/>
                <a:ea typeface="KaiTi" panose="02010609060101010101" pitchFamily="49" charset="-122"/>
              </a:rPr>
              <a:t>登录</a:t>
            </a:r>
            <a:r>
              <a:rPr lang="zh-CN" altLang="en-US" sz="2000">
                <a:latin typeface="KaiTi" panose="02010609060101010101" pitchFamily="49" charset="-122"/>
                <a:ea typeface="KaiTi" panose="02010609060101010101" pitchFamily="49" charset="-122"/>
              </a:rPr>
              <a:t>公司账户后可通过操作页面修改接收单位简介或更新密码。</a:t>
            </a:r>
            <a:endParaRPr lang="en-SG" altLang="zh-CN" sz="200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209586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A0D95CAB-169D-D1D4-FA15-805A54444296}"/>
              </a:ext>
            </a:extLst>
          </p:cNvPr>
          <p:cNvSpPr txBox="1"/>
          <p:nvPr/>
        </p:nvSpPr>
        <p:spPr>
          <a:xfrm>
            <a:off x="632339" y="501136"/>
            <a:ext cx="5186856" cy="400110"/>
          </a:xfrm>
          <a:prstGeom prst="rect">
            <a:avLst/>
          </a:prstGeom>
          <a:solidFill>
            <a:schemeClr val="bg1">
              <a:lumMod val="95000"/>
            </a:schemeClr>
          </a:solidFill>
        </p:spPr>
        <p:txBody>
          <a:bodyPr wrap="square" rtlCol="0">
            <a:spAutoFit/>
          </a:bodyPr>
          <a:lstStyle/>
          <a:p>
            <a:r>
              <a:rPr lang="en-US" altLang="zh-CN" sz="2000">
                <a:latin typeface="KaiTi" panose="02010609060101010101" pitchFamily="49" charset="-122"/>
                <a:ea typeface="KaiTi" panose="02010609060101010101" pitchFamily="49" charset="-122"/>
              </a:rPr>
              <a:t>6)</a:t>
            </a:r>
            <a:r>
              <a:rPr lang="zh-CN" altLang="en-US" sz="2000">
                <a:latin typeface="KaiTi" panose="02010609060101010101" pitchFamily="49" charset="-122"/>
                <a:ea typeface="KaiTi" panose="02010609060101010101" pitchFamily="49" charset="-122"/>
              </a:rPr>
              <a:t>点击“仪表板”并添加实习岗位。</a:t>
            </a:r>
            <a:endParaRPr lang="en-SG" altLang="zh-CN" sz="2000">
              <a:latin typeface="KaiTi" panose="02010609060101010101" pitchFamily="49" charset="-122"/>
              <a:ea typeface="KaiTi" panose="02010609060101010101" pitchFamily="49" charset="-122"/>
            </a:endParaRPr>
          </a:p>
        </p:txBody>
      </p:sp>
      <p:sp>
        <p:nvSpPr>
          <p:cNvPr id="21" name="TextBox 20">
            <a:extLst>
              <a:ext uri="{FF2B5EF4-FFF2-40B4-BE49-F238E27FC236}">
                <a16:creationId xmlns:a16="http://schemas.microsoft.com/office/drawing/2014/main" id="{0274E05F-5441-5D8A-6AE9-EEFC44D2EF1F}"/>
              </a:ext>
            </a:extLst>
          </p:cNvPr>
          <p:cNvSpPr txBox="1"/>
          <p:nvPr/>
        </p:nvSpPr>
        <p:spPr>
          <a:xfrm>
            <a:off x="6289970" y="474031"/>
            <a:ext cx="4689473" cy="400110"/>
          </a:xfrm>
          <a:prstGeom prst="rect">
            <a:avLst/>
          </a:prstGeom>
          <a:solidFill>
            <a:schemeClr val="bg1">
              <a:lumMod val="95000"/>
            </a:schemeClr>
          </a:solidFill>
        </p:spPr>
        <p:txBody>
          <a:bodyPr wrap="square">
            <a:spAutoFit/>
          </a:bodyPr>
          <a:lstStyle/>
          <a:p>
            <a:r>
              <a:rPr lang="en-US" altLang="zh-CN" sz="2000">
                <a:latin typeface="KaiTi" panose="02010609060101010101" pitchFamily="49" charset="-122"/>
                <a:ea typeface="KaiTi" panose="02010609060101010101" pitchFamily="49" charset="-122"/>
              </a:rPr>
              <a:t>7) </a:t>
            </a:r>
            <a:r>
              <a:rPr lang="zh-CN" altLang="en-US" sz="2000">
                <a:latin typeface="KaiTi" panose="02010609060101010101" pitchFamily="49" charset="-122"/>
                <a:ea typeface="KaiTi" panose="02010609060101010101" pitchFamily="49" charset="-122"/>
              </a:rPr>
              <a:t>填写岗位信息并提交</a:t>
            </a:r>
            <a:endParaRPr lang="en-SG" altLang="zh-CN" sz="2000">
              <a:latin typeface="KaiTi" panose="02010609060101010101" pitchFamily="49" charset="-122"/>
              <a:ea typeface="KaiTi" panose="02010609060101010101" pitchFamily="49" charset="-122"/>
            </a:endParaRPr>
          </a:p>
        </p:txBody>
      </p:sp>
      <p:sp>
        <p:nvSpPr>
          <p:cNvPr id="8" name="Subtitle 2">
            <a:extLst>
              <a:ext uri="{FF2B5EF4-FFF2-40B4-BE49-F238E27FC236}">
                <a16:creationId xmlns:a16="http://schemas.microsoft.com/office/drawing/2014/main" id="{B63AEFDA-FBA6-C2CA-54B4-1C290EC8F34B}"/>
              </a:ext>
            </a:extLst>
          </p:cNvPr>
          <p:cNvSpPr txBox="1">
            <a:spLocks/>
          </p:cNvSpPr>
          <p:nvPr/>
        </p:nvSpPr>
        <p:spPr>
          <a:xfrm>
            <a:off x="1094873" y="1953704"/>
            <a:ext cx="10205453" cy="24477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15000"/>
              </a:lnSpc>
            </a:pPr>
            <a:endParaRPr lang="en-US" sz="2000">
              <a:effectLst/>
              <a:latin typeface="Times New Roman" panose="02020603050405020304" pitchFamily="18" charset="0"/>
              <a:ea typeface="Times New Roman" panose="02020603050405020304" pitchFamily="18" charset="0"/>
            </a:endParaRPr>
          </a:p>
          <a:p>
            <a:pPr algn="l"/>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12" name="TextBox 11">
            <a:extLst>
              <a:ext uri="{FF2B5EF4-FFF2-40B4-BE49-F238E27FC236}">
                <a16:creationId xmlns:a16="http://schemas.microsoft.com/office/drawing/2014/main" id="{B3C9ABAE-2FA1-2F87-8640-D598A182766E}"/>
              </a:ext>
            </a:extLst>
          </p:cNvPr>
          <p:cNvSpPr txBox="1"/>
          <p:nvPr/>
        </p:nvSpPr>
        <p:spPr>
          <a:xfrm>
            <a:off x="500625" y="4735606"/>
            <a:ext cx="5595375" cy="923330"/>
          </a:xfrm>
          <a:prstGeom prst="rect">
            <a:avLst/>
          </a:prstGeom>
          <a:noFill/>
        </p:spPr>
        <p:txBody>
          <a:bodyPr wrap="square">
            <a:spAutoFit/>
          </a:bodyPr>
          <a:lstStyle/>
          <a:p>
            <a:r>
              <a:rPr lang="zh-CN" altLang="en-US" i="1">
                <a:latin typeface="KaiTi" panose="02010609060101010101" pitchFamily="49" charset="-122"/>
                <a:ea typeface="KaiTi" panose="02010609060101010101" pitchFamily="49" charset="-122"/>
              </a:rPr>
              <a:t>若该岗位可全年开放，请在岗位描述栏里注明。</a:t>
            </a:r>
            <a:endParaRPr lang="en-SG" altLang="zh-CN" i="1">
              <a:latin typeface="KaiTi" panose="02010609060101010101" pitchFamily="49" charset="-122"/>
              <a:ea typeface="KaiTi" panose="02010609060101010101" pitchFamily="49" charset="-122"/>
            </a:endParaRPr>
          </a:p>
          <a:p>
            <a:r>
              <a:rPr lang="zh-CN" altLang="en-US" i="1">
                <a:latin typeface="KaiTi" panose="02010609060101010101" pitchFamily="49" charset="-122"/>
                <a:ea typeface="KaiTi" panose="02010609060101010101" pitchFamily="49" charset="-122"/>
              </a:rPr>
              <a:t>如：该岗位全年开放 </a:t>
            </a:r>
            <a:r>
              <a:rPr lang="en-SG" altLang="zh-CN" i="1">
                <a:latin typeface="KaiTi" panose="02010609060101010101" pitchFamily="49" charset="-122"/>
                <a:ea typeface="KaiTi" panose="02010609060101010101" pitchFamily="49" charset="-122"/>
              </a:rPr>
              <a:t>This position is opening throughout the year</a:t>
            </a:r>
          </a:p>
        </p:txBody>
      </p:sp>
      <p:pic>
        <p:nvPicPr>
          <p:cNvPr id="17" name="Picture 16" descr="Graphical user interface, text, application&#10;&#10;Description automatically generated">
            <a:extLst>
              <a:ext uri="{FF2B5EF4-FFF2-40B4-BE49-F238E27FC236}">
                <a16:creationId xmlns:a16="http://schemas.microsoft.com/office/drawing/2014/main" id="{C3ADA54A-133B-C3AC-A0C8-571E6B43C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39" y="1067061"/>
            <a:ext cx="5186856" cy="2715882"/>
          </a:xfrm>
          <a:prstGeom prst="rect">
            <a:avLst/>
          </a:prstGeom>
          <a:ln>
            <a:solidFill>
              <a:schemeClr val="tx1"/>
            </a:solidFill>
          </a:ln>
        </p:spPr>
      </p:pic>
      <p:pic>
        <p:nvPicPr>
          <p:cNvPr id="20" name="Picture 19" descr="Graphical user interface, application&#10;&#10;Description automatically generated">
            <a:extLst>
              <a:ext uri="{FF2B5EF4-FFF2-40B4-BE49-F238E27FC236}">
                <a16:creationId xmlns:a16="http://schemas.microsoft.com/office/drawing/2014/main" id="{873D78C9-D16D-DDF0-0809-62E28530F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170" y="1067061"/>
            <a:ext cx="4606636" cy="4738316"/>
          </a:xfrm>
          <a:prstGeom prst="rect">
            <a:avLst/>
          </a:prstGeom>
          <a:ln>
            <a:solidFill>
              <a:schemeClr val="tx1"/>
            </a:solidFill>
          </a:ln>
        </p:spPr>
      </p:pic>
      <p:pic>
        <p:nvPicPr>
          <p:cNvPr id="2" name="Picture 1" descr="Graphical user interface, application&#10;&#10;Description automatically generated">
            <a:extLst>
              <a:ext uri="{FF2B5EF4-FFF2-40B4-BE49-F238E27FC236}">
                <a16:creationId xmlns:a16="http://schemas.microsoft.com/office/drawing/2014/main" id="{5770B4FF-0B66-EC73-45B7-C5A10057C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970" y="1067061"/>
            <a:ext cx="4689473" cy="4738316"/>
          </a:xfrm>
          <a:prstGeom prst="rect">
            <a:avLst/>
          </a:prstGeom>
          <a:ln>
            <a:solidFill>
              <a:schemeClr val="tx1"/>
            </a:solidFill>
          </a:ln>
        </p:spPr>
      </p:pic>
    </p:spTree>
    <p:extLst>
      <p:ext uri="{BB962C8B-B14F-4D97-AF65-F5344CB8AC3E}">
        <p14:creationId xmlns:p14="http://schemas.microsoft.com/office/powerpoint/2010/main" val="4214584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274E05F-5441-5D8A-6AE9-EEFC44D2EF1F}"/>
              </a:ext>
            </a:extLst>
          </p:cNvPr>
          <p:cNvSpPr txBox="1"/>
          <p:nvPr/>
        </p:nvSpPr>
        <p:spPr>
          <a:xfrm>
            <a:off x="831207" y="483440"/>
            <a:ext cx="5595375" cy="400110"/>
          </a:xfrm>
          <a:prstGeom prst="rect">
            <a:avLst/>
          </a:prstGeom>
          <a:noFill/>
        </p:spPr>
        <p:txBody>
          <a:bodyPr wrap="square">
            <a:spAutoFit/>
          </a:bodyPr>
          <a:lstStyle/>
          <a:p>
            <a:r>
              <a:rPr lang="zh-CN" altLang="en-US" sz="2000" b="1">
                <a:latin typeface="KaiTi" panose="02010609060101010101" pitchFamily="49" charset="-122"/>
                <a:ea typeface="KaiTi" panose="02010609060101010101" pitchFamily="49" charset="-122"/>
              </a:rPr>
              <a:t>以下为例</a:t>
            </a:r>
            <a:r>
              <a:rPr lang="zh-CN" altLang="en-US" sz="2000">
                <a:latin typeface="KaiTi" panose="02010609060101010101" pitchFamily="49" charset="-122"/>
                <a:ea typeface="KaiTi" panose="02010609060101010101" pitchFamily="49" charset="-122"/>
              </a:rPr>
              <a:t>：</a:t>
            </a:r>
            <a:endParaRPr lang="en-SG" altLang="zh-CN" sz="2000">
              <a:latin typeface="KaiTi" panose="02010609060101010101" pitchFamily="49" charset="-122"/>
              <a:ea typeface="KaiTi" panose="02010609060101010101" pitchFamily="49" charset="-122"/>
            </a:endParaRPr>
          </a:p>
        </p:txBody>
      </p:sp>
      <p:sp>
        <p:nvSpPr>
          <p:cNvPr id="8" name="Subtitle 2">
            <a:extLst>
              <a:ext uri="{FF2B5EF4-FFF2-40B4-BE49-F238E27FC236}">
                <a16:creationId xmlns:a16="http://schemas.microsoft.com/office/drawing/2014/main" id="{B63AEFDA-FBA6-C2CA-54B4-1C290EC8F34B}"/>
              </a:ext>
            </a:extLst>
          </p:cNvPr>
          <p:cNvSpPr txBox="1">
            <a:spLocks/>
          </p:cNvSpPr>
          <p:nvPr/>
        </p:nvSpPr>
        <p:spPr>
          <a:xfrm>
            <a:off x="1094873" y="1953704"/>
            <a:ext cx="10205453" cy="24477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15000"/>
              </a:lnSpc>
            </a:pPr>
            <a:endParaRPr lang="en-US" sz="2000">
              <a:effectLst/>
              <a:latin typeface="Times New Roman" panose="02020603050405020304" pitchFamily="18" charset="0"/>
              <a:ea typeface="Times New Roman" panose="02020603050405020304" pitchFamily="18" charset="0"/>
            </a:endParaRPr>
          </a:p>
          <a:p>
            <a:pPr algn="l"/>
            <a:endParaRPr lang="en-GB" sz="5000" b="1">
              <a:solidFill>
                <a:schemeClr val="accent1">
                  <a:lumMod val="75000"/>
                </a:schemeClr>
              </a:solidFill>
              <a:latin typeface="KaiTi" panose="02010609060101010101" pitchFamily="49" charset="-122"/>
              <a:ea typeface="KaiTi" panose="02010609060101010101" pitchFamily="49" charset="-122"/>
            </a:endParaRPr>
          </a:p>
        </p:txBody>
      </p:sp>
      <p:pic>
        <p:nvPicPr>
          <p:cNvPr id="3" name="Picture 2" descr="Graphical user interface, text&#10;&#10;Description automatically generated">
            <a:extLst>
              <a:ext uri="{FF2B5EF4-FFF2-40B4-BE49-F238E27FC236}">
                <a16:creationId xmlns:a16="http://schemas.microsoft.com/office/drawing/2014/main" id="{F4BFEF27-DE2B-1592-E46F-119A7E7E4F28}"/>
              </a:ext>
            </a:extLst>
          </p:cNvPr>
          <p:cNvPicPr>
            <a:picLocks noChangeAspect="1"/>
          </p:cNvPicPr>
          <p:nvPr/>
        </p:nvPicPr>
        <p:blipFill rotWithShape="1">
          <a:blip r:embed="rId2">
            <a:extLst>
              <a:ext uri="{28A0092B-C50C-407E-A947-70E740481C1C}">
                <a14:useLocalDpi xmlns:a14="http://schemas.microsoft.com/office/drawing/2010/main" val="0"/>
              </a:ext>
            </a:extLst>
          </a:blip>
          <a:srcRect r="2013" b="48914"/>
          <a:stretch/>
        </p:blipFill>
        <p:spPr>
          <a:xfrm>
            <a:off x="891674" y="1038250"/>
            <a:ext cx="5099693" cy="5077474"/>
          </a:xfrm>
          <a:prstGeom prst="rect">
            <a:avLst/>
          </a:prstGeom>
          <a:solidFill>
            <a:schemeClr val="tx1">
              <a:alpha val="1000"/>
            </a:schemeClr>
          </a:solidFill>
          <a:ln>
            <a:solidFill>
              <a:schemeClr val="tx1"/>
            </a:solidFill>
          </a:ln>
        </p:spPr>
      </p:pic>
      <p:sp>
        <p:nvSpPr>
          <p:cNvPr id="6" name="TextBox 5">
            <a:extLst>
              <a:ext uri="{FF2B5EF4-FFF2-40B4-BE49-F238E27FC236}">
                <a16:creationId xmlns:a16="http://schemas.microsoft.com/office/drawing/2014/main" id="{07B624A7-9030-2C9B-D206-B043ECCF955A}"/>
              </a:ext>
            </a:extLst>
          </p:cNvPr>
          <p:cNvSpPr txBox="1"/>
          <p:nvPr/>
        </p:nvSpPr>
        <p:spPr>
          <a:xfrm>
            <a:off x="6363661" y="1953704"/>
            <a:ext cx="4375223" cy="3416320"/>
          </a:xfrm>
          <a:prstGeom prst="rect">
            <a:avLst/>
          </a:prstGeom>
          <a:noFill/>
          <a:ln>
            <a:solidFill>
              <a:srgbClr val="0070C0"/>
            </a:solidFill>
          </a:ln>
        </p:spPr>
        <p:txBody>
          <a:bodyPr wrap="square">
            <a:spAutoFit/>
          </a:bodyPr>
          <a:lstStyle/>
          <a:p>
            <a:r>
              <a:rPr lang="zh-CN" altLang="en-US" i="1">
                <a:latin typeface="KaiTi" panose="02010609060101010101" pitchFamily="49" charset="-122"/>
                <a:ea typeface="KaiTi" panose="02010609060101010101" pitchFamily="49" charset="-122"/>
              </a:rPr>
              <a:t>因该岗位可全年开放，因此该公司除了设置实习时间，也在岗位描述栏里清楚注明了：</a:t>
            </a:r>
            <a:endParaRPr lang="en-SG" altLang="zh-CN" i="1">
              <a:latin typeface="KaiTi" panose="02010609060101010101" pitchFamily="49" charset="-122"/>
              <a:ea typeface="KaiTi" panose="02010609060101010101" pitchFamily="49" charset="-122"/>
            </a:endParaRPr>
          </a:p>
          <a:p>
            <a:endParaRPr lang="en-SG" altLang="zh-CN" i="1">
              <a:latin typeface="KaiTi" panose="02010609060101010101" pitchFamily="49" charset="-122"/>
              <a:ea typeface="KaiTi" panose="02010609060101010101" pitchFamily="49" charset="-122"/>
            </a:endParaRPr>
          </a:p>
          <a:p>
            <a:r>
              <a:rPr lang="zh-CN" altLang="en-US" i="1">
                <a:latin typeface="KaiTi" panose="02010609060101010101" pitchFamily="49" charset="-122"/>
                <a:ea typeface="KaiTi" panose="02010609060101010101" pitchFamily="49" charset="-122"/>
              </a:rPr>
              <a:t>该岗位全年开放 </a:t>
            </a:r>
            <a:r>
              <a:rPr lang="en-SG" altLang="zh-CN" i="1">
                <a:latin typeface="KaiTi" panose="02010609060101010101" pitchFamily="49" charset="-122"/>
                <a:ea typeface="KaiTi" panose="02010609060101010101" pitchFamily="49" charset="-122"/>
              </a:rPr>
              <a:t>(</a:t>
            </a:r>
            <a:r>
              <a:rPr lang="en-US" altLang="zh-CN" i="1">
                <a:latin typeface="KaiTi" panose="02010609060101010101" pitchFamily="49" charset="-122"/>
                <a:ea typeface="KaiTi" panose="02010609060101010101" pitchFamily="49" charset="-122"/>
              </a:rPr>
              <a:t>Th</a:t>
            </a:r>
            <a:r>
              <a:rPr lang="en-SG" altLang="zh-CN" i="1">
                <a:latin typeface="KaiTi" panose="02010609060101010101" pitchFamily="49" charset="-122"/>
                <a:ea typeface="KaiTi" panose="02010609060101010101" pitchFamily="49" charset="-122"/>
              </a:rPr>
              <a:t>is position is open</a:t>
            </a:r>
            <a:r>
              <a:rPr lang="en-US" altLang="zh-CN" i="1">
                <a:latin typeface="KaiTi" panose="02010609060101010101" pitchFamily="49" charset="-122"/>
                <a:ea typeface="KaiTi" panose="02010609060101010101" pitchFamily="49" charset="-122"/>
              </a:rPr>
              <a:t> all year round</a:t>
            </a:r>
            <a:r>
              <a:rPr lang="en-SG" altLang="zh-CN" i="1">
                <a:latin typeface="KaiTi" panose="02010609060101010101" pitchFamily="49" charset="-122"/>
                <a:ea typeface="KaiTi" panose="02010609060101010101" pitchFamily="49" charset="-122"/>
              </a:rPr>
              <a:t>).</a:t>
            </a:r>
          </a:p>
          <a:p>
            <a:endParaRPr lang="en-SG" altLang="zh-CN" i="1">
              <a:latin typeface="KaiTi" panose="02010609060101010101" pitchFamily="49" charset="-122"/>
              <a:ea typeface="KaiTi" panose="02010609060101010101" pitchFamily="49" charset="-122"/>
            </a:endParaRPr>
          </a:p>
          <a:p>
            <a:r>
              <a:rPr lang="zh-CN" altLang="en-US" i="1">
                <a:latin typeface="KaiTi" panose="02010609060101010101" pitchFamily="49" charset="-122"/>
                <a:ea typeface="KaiTi" panose="02010609060101010101" pitchFamily="49" charset="-122"/>
              </a:rPr>
              <a:t>如此，方便浏览者知晓该岗位可以长期申请。</a:t>
            </a:r>
            <a:endParaRPr lang="en-SG" altLang="zh-CN" i="1">
              <a:latin typeface="KaiTi" panose="02010609060101010101" pitchFamily="49" charset="-122"/>
              <a:ea typeface="KaiTi" panose="02010609060101010101" pitchFamily="49" charset="-122"/>
            </a:endParaRPr>
          </a:p>
          <a:p>
            <a:endParaRPr lang="en-SG" altLang="zh-CN" i="1">
              <a:latin typeface="KaiTi" panose="02010609060101010101" pitchFamily="49" charset="-122"/>
              <a:ea typeface="KaiTi" panose="02010609060101010101" pitchFamily="49" charset="-122"/>
            </a:endParaRPr>
          </a:p>
          <a:p>
            <a:r>
              <a:rPr lang="zh-CN" altLang="en-US" i="1">
                <a:latin typeface="KaiTi" panose="02010609060101010101" pitchFamily="49" charset="-122"/>
                <a:ea typeface="KaiTi" panose="02010609060101010101" pitchFamily="49" charset="-122"/>
              </a:rPr>
              <a:t>若岗位找收到合适的实习生，可随时登录网站后台更新该岗位状况。</a:t>
            </a:r>
            <a:endParaRPr lang="en-SG" altLang="zh-CN" i="1">
              <a:latin typeface="KaiTi" panose="02010609060101010101" pitchFamily="49" charset="-122"/>
              <a:ea typeface="KaiTi" panose="02010609060101010101" pitchFamily="49" charset="-122"/>
            </a:endParaRPr>
          </a:p>
        </p:txBody>
      </p:sp>
      <p:sp>
        <p:nvSpPr>
          <p:cNvPr id="7" name="Rectangle: Rounded Corners 6">
            <a:extLst>
              <a:ext uri="{FF2B5EF4-FFF2-40B4-BE49-F238E27FC236}">
                <a16:creationId xmlns:a16="http://schemas.microsoft.com/office/drawing/2014/main" id="{B69490E3-2C66-E684-2E8C-8B1D93A993F7}"/>
              </a:ext>
            </a:extLst>
          </p:cNvPr>
          <p:cNvSpPr/>
          <p:nvPr/>
        </p:nvSpPr>
        <p:spPr>
          <a:xfrm>
            <a:off x="996307" y="4380467"/>
            <a:ext cx="2735721" cy="37228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775931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90C08C3B-9677-FD41-0555-0663F2AD5905}"/>
              </a:ext>
            </a:extLst>
          </p:cNvPr>
          <p:cNvSpPr/>
          <p:nvPr/>
        </p:nvSpPr>
        <p:spPr>
          <a:xfrm>
            <a:off x="-361950" y="-292100"/>
            <a:ext cx="12915900" cy="7518400"/>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TextBox 18">
            <a:extLst>
              <a:ext uri="{FF2B5EF4-FFF2-40B4-BE49-F238E27FC236}">
                <a16:creationId xmlns:a16="http://schemas.microsoft.com/office/drawing/2014/main" id="{7577D19C-925D-715D-3070-D3E3545DD157}"/>
              </a:ext>
            </a:extLst>
          </p:cNvPr>
          <p:cNvSpPr txBox="1"/>
          <p:nvPr/>
        </p:nvSpPr>
        <p:spPr>
          <a:xfrm>
            <a:off x="732923" y="513063"/>
            <a:ext cx="4613777" cy="1015663"/>
          </a:xfrm>
          <a:prstGeom prst="rect">
            <a:avLst/>
          </a:prstGeom>
          <a:solidFill>
            <a:schemeClr val="bg1">
              <a:lumMod val="95000"/>
            </a:schemeClr>
          </a:solidFill>
        </p:spPr>
        <p:txBody>
          <a:bodyPr wrap="square" rtlCol="0">
            <a:spAutoFit/>
          </a:bodyPr>
          <a:lstStyle/>
          <a:p>
            <a:r>
              <a:rPr lang="en-US" altLang="zh-CN" sz="2000">
                <a:latin typeface="KaiTi" panose="02010609060101010101" pitchFamily="49" charset="-122"/>
                <a:ea typeface="KaiTi" panose="02010609060101010101" pitchFamily="49" charset="-122"/>
              </a:rPr>
              <a:t>8) </a:t>
            </a:r>
            <a:r>
              <a:rPr lang="zh-CN" altLang="en-US" sz="2000">
                <a:latin typeface="KaiTi" panose="02010609060101010101" pitchFamily="49" charset="-122"/>
                <a:ea typeface="KaiTi" panose="02010609060101010101" pitchFamily="49" charset="-122"/>
              </a:rPr>
              <a:t>通商中国会在</a:t>
            </a:r>
            <a:r>
              <a:rPr lang="en-US" altLang="zh-CN" sz="2000">
                <a:latin typeface="KaiTi" panose="02010609060101010101" pitchFamily="49" charset="-122"/>
                <a:ea typeface="KaiTi" panose="02010609060101010101" pitchFamily="49" charset="-122"/>
              </a:rPr>
              <a:t>5</a:t>
            </a:r>
            <a:r>
              <a:rPr lang="zh-CN" altLang="en-US" sz="2000">
                <a:latin typeface="KaiTi" panose="02010609060101010101" pitchFamily="49" charset="-122"/>
                <a:ea typeface="KaiTi" panose="02010609060101010101" pitchFamily="49" charset="-122"/>
              </a:rPr>
              <a:t>个工作日内审核实习岗位。若公司需要修改实习岗位信息，也可以到同个页面完成操作。</a:t>
            </a:r>
            <a:endParaRPr lang="en-SG" altLang="zh-CN" sz="2000">
              <a:latin typeface="KaiTi" panose="02010609060101010101" pitchFamily="49" charset="-122"/>
              <a:ea typeface="KaiTi" panose="02010609060101010101" pitchFamily="49" charset="-122"/>
            </a:endParaRPr>
          </a:p>
        </p:txBody>
      </p:sp>
      <p:grpSp>
        <p:nvGrpSpPr>
          <p:cNvPr id="34" name="Group 33">
            <a:extLst>
              <a:ext uri="{FF2B5EF4-FFF2-40B4-BE49-F238E27FC236}">
                <a16:creationId xmlns:a16="http://schemas.microsoft.com/office/drawing/2014/main" id="{CF07643D-6C1A-49E1-BC50-2CF53787EC62}"/>
              </a:ext>
            </a:extLst>
          </p:cNvPr>
          <p:cNvGrpSpPr/>
          <p:nvPr/>
        </p:nvGrpSpPr>
        <p:grpSpPr>
          <a:xfrm>
            <a:off x="732924" y="1528726"/>
            <a:ext cx="4613776" cy="4734357"/>
            <a:chOff x="839203" y="1607766"/>
            <a:chExt cx="3552412" cy="4684743"/>
          </a:xfrm>
        </p:grpSpPr>
        <p:pic>
          <p:nvPicPr>
            <p:cNvPr id="33" name="Picture 32" descr="Graphical user interface, application&#10;&#10;Description automatically generated">
              <a:extLst>
                <a:ext uri="{FF2B5EF4-FFF2-40B4-BE49-F238E27FC236}">
                  <a16:creationId xmlns:a16="http://schemas.microsoft.com/office/drawing/2014/main" id="{0730DC96-E907-DE4B-EFCB-270ADEE15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203" y="1607766"/>
              <a:ext cx="3552412" cy="4684743"/>
            </a:xfrm>
            <a:prstGeom prst="rect">
              <a:avLst/>
            </a:prstGeom>
            <a:ln>
              <a:solidFill>
                <a:schemeClr val="tx1"/>
              </a:solidFill>
            </a:ln>
          </p:spPr>
        </p:pic>
        <p:sp>
          <p:nvSpPr>
            <p:cNvPr id="11" name="Oval 10">
              <a:extLst>
                <a:ext uri="{FF2B5EF4-FFF2-40B4-BE49-F238E27FC236}">
                  <a16:creationId xmlns:a16="http://schemas.microsoft.com/office/drawing/2014/main" id="{3D344483-B994-D09B-AC37-73EAD0093B03}"/>
                </a:ext>
              </a:extLst>
            </p:cNvPr>
            <p:cNvSpPr/>
            <p:nvPr/>
          </p:nvSpPr>
          <p:spPr>
            <a:xfrm>
              <a:off x="1309824" y="1774914"/>
              <a:ext cx="546882" cy="3205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77F7B2E-8F10-C982-CEF4-2D740B3F5D62}"/>
                </a:ext>
              </a:extLst>
            </p:cNvPr>
            <p:cNvSpPr/>
            <p:nvPr/>
          </p:nvSpPr>
          <p:spPr>
            <a:xfrm>
              <a:off x="865656" y="5099171"/>
              <a:ext cx="604682" cy="3891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AEE97E1A-0647-0BE8-FF98-BCF45F52B78E}"/>
              </a:ext>
            </a:extLst>
          </p:cNvPr>
          <p:cNvSpPr txBox="1"/>
          <p:nvPr/>
        </p:nvSpPr>
        <p:spPr>
          <a:xfrm>
            <a:off x="5863701" y="541304"/>
            <a:ext cx="5595375" cy="1015663"/>
          </a:xfrm>
          <a:prstGeom prst="rect">
            <a:avLst/>
          </a:prstGeom>
          <a:solidFill>
            <a:schemeClr val="bg1">
              <a:lumMod val="95000"/>
            </a:schemeClr>
          </a:solidFill>
        </p:spPr>
        <p:txBody>
          <a:bodyPr wrap="square">
            <a:spAutoFit/>
          </a:bodyPr>
          <a:lstStyle/>
          <a:p>
            <a:r>
              <a:rPr lang="en-US" altLang="zh-CN" sz="2000">
                <a:latin typeface="KaiTi" panose="02010609060101010101" pitchFamily="49" charset="-122"/>
                <a:ea typeface="KaiTi" panose="02010609060101010101" pitchFamily="49" charset="-122"/>
              </a:rPr>
              <a:t>9) </a:t>
            </a:r>
            <a:r>
              <a:rPr lang="zh-CN" altLang="en-US" sz="2000">
                <a:latin typeface="KaiTi" panose="02010609060101010101" pitchFamily="49" charset="-122"/>
                <a:ea typeface="KaiTi" panose="02010609060101010101" pitchFamily="49" charset="-122"/>
              </a:rPr>
              <a:t>在这过程中，公司会收到两封电邮；第一封通知接收单位已经成功提交实习岗位申请，第二封则是通知接收单位其岗位申请结果。 </a:t>
            </a:r>
            <a:endParaRPr lang="en-US" altLang="zh-CN" sz="2000">
              <a:latin typeface="KaiTi" panose="02010609060101010101" pitchFamily="49" charset="-122"/>
              <a:ea typeface="KaiTi" panose="02010609060101010101" pitchFamily="49" charset="-122"/>
            </a:endParaRPr>
          </a:p>
        </p:txBody>
      </p:sp>
      <p:pic>
        <p:nvPicPr>
          <p:cNvPr id="24" name="Picture 23">
            <a:extLst>
              <a:ext uri="{FF2B5EF4-FFF2-40B4-BE49-F238E27FC236}">
                <a16:creationId xmlns:a16="http://schemas.microsoft.com/office/drawing/2014/main" id="{8AAD5661-B4F8-1818-C737-9B7F539F66BA}"/>
              </a:ext>
            </a:extLst>
          </p:cNvPr>
          <p:cNvPicPr>
            <a:picLocks noChangeAspect="1"/>
          </p:cNvPicPr>
          <p:nvPr/>
        </p:nvPicPr>
        <p:blipFill rotWithShape="1">
          <a:blip r:embed="rId3"/>
          <a:srcRect l="26948" t="37984" r="17413" b="18915"/>
          <a:stretch/>
        </p:blipFill>
        <p:spPr>
          <a:xfrm>
            <a:off x="5863701" y="3802771"/>
            <a:ext cx="5595375" cy="2460312"/>
          </a:xfrm>
          <a:prstGeom prst="rect">
            <a:avLst/>
          </a:prstGeom>
          <a:ln>
            <a:solidFill>
              <a:schemeClr val="tx1"/>
            </a:solidFill>
          </a:ln>
        </p:spPr>
      </p:pic>
      <p:pic>
        <p:nvPicPr>
          <p:cNvPr id="36" name="Picture 35" descr="Text&#10;&#10;Description automatically generated with medium confidence">
            <a:extLst>
              <a:ext uri="{FF2B5EF4-FFF2-40B4-BE49-F238E27FC236}">
                <a16:creationId xmlns:a16="http://schemas.microsoft.com/office/drawing/2014/main" id="{86DE216C-8EB6-5F00-CBF5-D45FCA428B1F}"/>
              </a:ext>
            </a:extLst>
          </p:cNvPr>
          <p:cNvPicPr>
            <a:picLocks noChangeAspect="1"/>
          </p:cNvPicPr>
          <p:nvPr/>
        </p:nvPicPr>
        <p:blipFill rotWithShape="1">
          <a:blip r:embed="rId4">
            <a:extLst>
              <a:ext uri="{28A0092B-C50C-407E-A947-70E740481C1C}">
                <a14:useLocalDpi xmlns:a14="http://schemas.microsoft.com/office/drawing/2010/main" val="0"/>
              </a:ext>
            </a:extLst>
          </a:blip>
          <a:srcRect l="26127" t="50108" r="6895" b="38710"/>
          <a:stretch/>
        </p:blipFill>
        <p:spPr>
          <a:xfrm>
            <a:off x="5863700" y="1556966"/>
            <a:ext cx="5595375" cy="2239967"/>
          </a:xfrm>
          <a:prstGeom prst="rect">
            <a:avLst/>
          </a:prstGeom>
          <a:ln>
            <a:solidFill>
              <a:schemeClr val="tx1"/>
            </a:solidFill>
          </a:ln>
        </p:spPr>
      </p:pic>
    </p:spTree>
    <p:extLst>
      <p:ext uri="{BB962C8B-B14F-4D97-AF65-F5344CB8AC3E}">
        <p14:creationId xmlns:p14="http://schemas.microsoft.com/office/powerpoint/2010/main" val="3420632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EE97E1A-0647-0BE8-FF98-BCF45F52B78E}"/>
              </a:ext>
            </a:extLst>
          </p:cNvPr>
          <p:cNvSpPr txBox="1"/>
          <p:nvPr/>
        </p:nvSpPr>
        <p:spPr>
          <a:xfrm>
            <a:off x="834501" y="541304"/>
            <a:ext cx="5261499" cy="1015663"/>
          </a:xfrm>
          <a:prstGeom prst="rect">
            <a:avLst/>
          </a:prstGeom>
          <a:solidFill>
            <a:schemeClr val="bg1">
              <a:lumMod val="95000"/>
            </a:schemeClr>
          </a:solidFill>
        </p:spPr>
        <p:txBody>
          <a:bodyPr wrap="square">
            <a:spAutoFit/>
          </a:bodyPr>
          <a:lstStyle/>
          <a:p>
            <a:r>
              <a:rPr lang="en-US" altLang="zh-CN" sz="2000">
                <a:latin typeface="KaiTi" panose="02010609060101010101" pitchFamily="49" charset="-122"/>
                <a:ea typeface="KaiTi" panose="02010609060101010101" pitchFamily="49" charset="-122"/>
              </a:rPr>
              <a:t>10) </a:t>
            </a:r>
            <a:r>
              <a:rPr lang="zh-CN" altLang="en-US" sz="2000">
                <a:latin typeface="KaiTi" panose="02010609060101010101" pitchFamily="49" charset="-122"/>
                <a:ea typeface="KaiTi" panose="02010609060101010101" pitchFamily="49" charset="-122"/>
              </a:rPr>
              <a:t>在公司实习岗位的申请通过后，岗位信息将被发布到</a:t>
            </a:r>
            <a:r>
              <a:rPr lang="en-GB" sz="1600">
                <a:latin typeface="KaiTi" panose="02010609060101010101" pitchFamily="49" charset="-122"/>
                <a:ea typeface="KaiTi" panose="02010609060101010101" pitchFamily="49" charset="-122"/>
                <a:hlinkClick r:id="rId2"/>
              </a:rPr>
              <a:t>https://www.yes.org.sg/cn/for-youths/singaporean-youths/</a:t>
            </a:r>
            <a:r>
              <a:rPr lang="en-GB" sz="1600">
                <a:latin typeface="KaiTi" panose="02010609060101010101" pitchFamily="49" charset="-122"/>
                <a:ea typeface="KaiTi" panose="02010609060101010101" pitchFamily="49" charset="-122"/>
              </a:rPr>
              <a:t> </a:t>
            </a:r>
            <a:r>
              <a:rPr lang="zh-CN" altLang="en-US" sz="2000">
                <a:latin typeface="KaiTi" panose="02010609060101010101" pitchFamily="49" charset="-122"/>
                <a:ea typeface="KaiTi" panose="02010609060101010101" pitchFamily="49" charset="-122"/>
              </a:rPr>
              <a:t>供实习生查阅、申请。</a:t>
            </a:r>
            <a:endParaRPr lang="en-GB" sz="2000">
              <a:latin typeface="KaiTi" panose="02010609060101010101" pitchFamily="49" charset="-122"/>
              <a:ea typeface="KaiTi" panose="02010609060101010101" pitchFamily="49" charset="-122"/>
            </a:endParaRPr>
          </a:p>
        </p:txBody>
      </p:sp>
      <p:pic>
        <p:nvPicPr>
          <p:cNvPr id="6" name="Picture 5">
            <a:extLst>
              <a:ext uri="{FF2B5EF4-FFF2-40B4-BE49-F238E27FC236}">
                <a16:creationId xmlns:a16="http://schemas.microsoft.com/office/drawing/2014/main" id="{C51D8053-D456-06B2-8C4A-3B6D73B20CA0}"/>
              </a:ext>
            </a:extLst>
          </p:cNvPr>
          <p:cNvPicPr>
            <a:picLocks noChangeAspect="1"/>
          </p:cNvPicPr>
          <p:nvPr/>
        </p:nvPicPr>
        <p:blipFill rotWithShape="1">
          <a:blip r:embed="rId3"/>
          <a:srcRect b="35623"/>
          <a:stretch/>
        </p:blipFill>
        <p:spPr>
          <a:xfrm>
            <a:off x="834501" y="1765300"/>
            <a:ext cx="5261499" cy="4551396"/>
          </a:xfrm>
          <a:prstGeom prst="rect">
            <a:avLst/>
          </a:prstGeom>
          <a:ln>
            <a:solidFill>
              <a:schemeClr val="tx1"/>
            </a:solidFill>
          </a:ln>
        </p:spPr>
      </p:pic>
      <p:pic>
        <p:nvPicPr>
          <p:cNvPr id="10" name="Picture 9">
            <a:extLst>
              <a:ext uri="{FF2B5EF4-FFF2-40B4-BE49-F238E27FC236}">
                <a16:creationId xmlns:a16="http://schemas.microsoft.com/office/drawing/2014/main" id="{E02B22D2-7D6D-9D0E-86D7-0AAA0F02D691}"/>
              </a:ext>
            </a:extLst>
          </p:cNvPr>
          <p:cNvPicPr>
            <a:picLocks noChangeAspect="1"/>
          </p:cNvPicPr>
          <p:nvPr/>
        </p:nvPicPr>
        <p:blipFill>
          <a:blip r:embed="rId4"/>
          <a:stretch>
            <a:fillRect/>
          </a:stretch>
        </p:blipFill>
        <p:spPr>
          <a:xfrm>
            <a:off x="6731000" y="1387648"/>
            <a:ext cx="4000500" cy="4929048"/>
          </a:xfrm>
          <a:prstGeom prst="rect">
            <a:avLst/>
          </a:prstGeom>
          <a:ln>
            <a:solidFill>
              <a:schemeClr val="tx1"/>
            </a:solidFill>
          </a:ln>
        </p:spPr>
      </p:pic>
      <p:sp>
        <p:nvSpPr>
          <p:cNvPr id="15" name="TextBox 14">
            <a:extLst>
              <a:ext uri="{FF2B5EF4-FFF2-40B4-BE49-F238E27FC236}">
                <a16:creationId xmlns:a16="http://schemas.microsoft.com/office/drawing/2014/main" id="{1D7E4F12-EBF9-A317-3099-966B7E944220}"/>
              </a:ext>
            </a:extLst>
          </p:cNvPr>
          <p:cNvSpPr txBox="1"/>
          <p:nvPr/>
        </p:nvSpPr>
        <p:spPr>
          <a:xfrm>
            <a:off x="6731000" y="541304"/>
            <a:ext cx="4000500" cy="707886"/>
          </a:xfrm>
          <a:prstGeom prst="rect">
            <a:avLst/>
          </a:prstGeom>
          <a:solidFill>
            <a:schemeClr val="bg1">
              <a:lumMod val="95000"/>
            </a:schemeClr>
          </a:solidFill>
        </p:spPr>
        <p:txBody>
          <a:bodyPr wrap="square">
            <a:spAutoFit/>
          </a:bodyPr>
          <a:lstStyle/>
          <a:p>
            <a:r>
              <a:rPr lang="en-US" altLang="zh-CN" sz="2000">
                <a:latin typeface="KaiTi" panose="02010609060101010101" pitchFamily="49" charset="-122"/>
                <a:ea typeface="KaiTi" panose="02010609060101010101" pitchFamily="49" charset="-122"/>
              </a:rPr>
              <a:t>11) </a:t>
            </a:r>
            <a:r>
              <a:rPr lang="zh-CN" altLang="en-US" sz="2000">
                <a:latin typeface="KaiTi" panose="02010609060101010101" pitchFamily="49" charset="-122"/>
                <a:ea typeface="KaiTi" panose="02010609060101010101" pitchFamily="49" charset="-122"/>
              </a:rPr>
              <a:t>待开放申请后，实习生可以在线申请岗位。 </a:t>
            </a:r>
            <a:endParaRPr lang="en-US" altLang="zh-CN" sz="200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426795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a:extLst>
              <a:ext uri="{FF2B5EF4-FFF2-40B4-BE49-F238E27FC236}">
                <a16:creationId xmlns:a16="http://schemas.microsoft.com/office/drawing/2014/main" id="{2312A03A-73C3-1F7A-385B-A954FCB600AD}"/>
              </a:ext>
            </a:extLst>
          </p:cNvPr>
          <p:cNvSpPr txBox="1"/>
          <p:nvPr/>
        </p:nvSpPr>
        <p:spPr>
          <a:xfrm>
            <a:off x="698292" y="3673100"/>
            <a:ext cx="507064" cy="184666"/>
          </a:xfrm>
          <a:prstGeom prst="rect">
            <a:avLst/>
          </a:prstGeom>
          <a:solidFill>
            <a:schemeClr val="bg1"/>
          </a:solidFill>
        </p:spPr>
        <p:txBody>
          <a:bodyPr wrap="square" rtlCol="0">
            <a:spAutoFit/>
          </a:bodyPr>
          <a:lstStyle/>
          <a:p>
            <a:r>
              <a:rPr lang="zh-CN" altLang="en-US" sz="600" b="1">
                <a:latin typeface="Microsoft YaHei" panose="020B0503020204020204" pitchFamily="34" charset="-122"/>
                <a:ea typeface="Microsoft YaHei" panose="020B0503020204020204" pitchFamily="34" charset="-122"/>
              </a:rPr>
              <a:t>通商中国</a:t>
            </a:r>
            <a:endParaRPr lang="en-GB" sz="600" b="1">
              <a:latin typeface="Microsoft YaHei" panose="020B0503020204020204" pitchFamily="34" charset="-122"/>
              <a:ea typeface="Microsoft YaHei" panose="020B0503020204020204" pitchFamily="34" charset="-122"/>
            </a:endParaRPr>
          </a:p>
        </p:txBody>
      </p:sp>
      <p:pic>
        <p:nvPicPr>
          <p:cNvPr id="91" name="Picture 90" descr="Graphical user interface, text, application&#10;&#10;Description automatically generated">
            <a:extLst>
              <a:ext uri="{FF2B5EF4-FFF2-40B4-BE49-F238E27FC236}">
                <a16:creationId xmlns:a16="http://schemas.microsoft.com/office/drawing/2014/main" id="{7D5A3BDE-1EC9-0212-F291-DF0BE7169107}"/>
              </a:ext>
            </a:extLst>
          </p:cNvPr>
          <p:cNvPicPr>
            <a:picLocks noChangeAspect="1"/>
          </p:cNvPicPr>
          <p:nvPr/>
        </p:nvPicPr>
        <p:blipFill rotWithShape="1">
          <a:blip r:embed="rId2">
            <a:extLst>
              <a:ext uri="{28A0092B-C50C-407E-A947-70E740481C1C}">
                <a14:useLocalDpi xmlns:a14="http://schemas.microsoft.com/office/drawing/2010/main" val="0"/>
              </a:ext>
            </a:extLst>
          </a:blip>
          <a:srcRect l="40011" t="55681" r="50389" b="38888"/>
          <a:stretch/>
        </p:blipFill>
        <p:spPr>
          <a:xfrm>
            <a:off x="3978441" y="4634944"/>
            <a:ext cx="559558" cy="136261"/>
          </a:xfrm>
          <a:prstGeom prst="rect">
            <a:avLst/>
          </a:prstGeom>
          <a:ln>
            <a:noFill/>
          </a:ln>
        </p:spPr>
      </p:pic>
      <p:pic>
        <p:nvPicPr>
          <p:cNvPr id="94" name="Picture 93" descr="Graphical user interface, text, application&#10;&#10;Description automatically generated">
            <a:extLst>
              <a:ext uri="{FF2B5EF4-FFF2-40B4-BE49-F238E27FC236}">
                <a16:creationId xmlns:a16="http://schemas.microsoft.com/office/drawing/2014/main" id="{7E81DECF-4D15-B7C5-C6BE-AE665CD8B31E}"/>
              </a:ext>
            </a:extLst>
          </p:cNvPr>
          <p:cNvPicPr>
            <a:picLocks noChangeAspect="1"/>
          </p:cNvPicPr>
          <p:nvPr/>
        </p:nvPicPr>
        <p:blipFill rotWithShape="1">
          <a:blip r:embed="rId2">
            <a:extLst>
              <a:ext uri="{28A0092B-C50C-407E-A947-70E740481C1C}">
                <a14:useLocalDpi xmlns:a14="http://schemas.microsoft.com/office/drawing/2010/main" val="0"/>
              </a:ext>
            </a:extLst>
          </a:blip>
          <a:srcRect l="40011" t="55681" r="50389" b="38888"/>
          <a:stretch/>
        </p:blipFill>
        <p:spPr>
          <a:xfrm>
            <a:off x="3978441" y="4806169"/>
            <a:ext cx="559558" cy="136261"/>
          </a:xfrm>
          <a:prstGeom prst="rect">
            <a:avLst/>
          </a:prstGeom>
          <a:ln>
            <a:noFill/>
          </a:ln>
        </p:spPr>
      </p:pic>
      <p:grpSp>
        <p:nvGrpSpPr>
          <p:cNvPr id="99" name="Group 98">
            <a:extLst>
              <a:ext uri="{FF2B5EF4-FFF2-40B4-BE49-F238E27FC236}">
                <a16:creationId xmlns:a16="http://schemas.microsoft.com/office/drawing/2014/main" id="{199D85C1-8A0E-5DF0-8B84-886F6042B942}"/>
              </a:ext>
            </a:extLst>
          </p:cNvPr>
          <p:cNvGrpSpPr/>
          <p:nvPr/>
        </p:nvGrpSpPr>
        <p:grpSpPr>
          <a:xfrm>
            <a:off x="654375" y="2479077"/>
            <a:ext cx="10880770" cy="3558496"/>
            <a:chOff x="654375" y="1831377"/>
            <a:chExt cx="10880770" cy="3558496"/>
          </a:xfrm>
        </p:grpSpPr>
        <p:grpSp>
          <p:nvGrpSpPr>
            <p:cNvPr id="81" name="Group 80">
              <a:extLst>
                <a:ext uri="{FF2B5EF4-FFF2-40B4-BE49-F238E27FC236}">
                  <a16:creationId xmlns:a16="http://schemas.microsoft.com/office/drawing/2014/main" id="{A20AEBFC-0C71-304C-8F3C-E2CD7DB15B26}"/>
                </a:ext>
              </a:extLst>
            </p:cNvPr>
            <p:cNvGrpSpPr/>
            <p:nvPr/>
          </p:nvGrpSpPr>
          <p:grpSpPr>
            <a:xfrm>
              <a:off x="654375" y="1831377"/>
              <a:ext cx="5829005" cy="1766006"/>
              <a:chOff x="1938256" y="5451514"/>
              <a:chExt cx="5829005" cy="1766006"/>
            </a:xfrm>
          </p:grpSpPr>
          <p:grpSp>
            <p:nvGrpSpPr>
              <p:cNvPr id="77" name="Group 76">
                <a:extLst>
                  <a:ext uri="{FF2B5EF4-FFF2-40B4-BE49-F238E27FC236}">
                    <a16:creationId xmlns:a16="http://schemas.microsoft.com/office/drawing/2014/main" id="{461012D3-730B-D93D-E49A-4E18068CDEC8}"/>
                  </a:ext>
                </a:extLst>
              </p:cNvPr>
              <p:cNvGrpSpPr/>
              <p:nvPr/>
            </p:nvGrpSpPr>
            <p:grpSpPr>
              <a:xfrm>
                <a:off x="1938256" y="5451514"/>
                <a:ext cx="5829005" cy="1766006"/>
                <a:chOff x="701588" y="3970132"/>
                <a:chExt cx="5829005" cy="1766006"/>
              </a:xfrm>
            </p:grpSpPr>
            <p:grpSp>
              <p:nvGrpSpPr>
                <p:cNvPr id="73" name="Group 72">
                  <a:extLst>
                    <a:ext uri="{FF2B5EF4-FFF2-40B4-BE49-F238E27FC236}">
                      <a16:creationId xmlns:a16="http://schemas.microsoft.com/office/drawing/2014/main" id="{2218636D-DFE0-3FE4-DBBB-A8ED6773567E}"/>
                    </a:ext>
                  </a:extLst>
                </p:cNvPr>
                <p:cNvGrpSpPr/>
                <p:nvPr/>
              </p:nvGrpSpPr>
              <p:grpSpPr>
                <a:xfrm>
                  <a:off x="701588" y="3970132"/>
                  <a:ext cx="5829005" cy="1766006"/>
                  <a:chOff x="690487" y="4094595"/>
                  <a:chExt cx="5829005" cy="1766006"/>
                </a:xfrm>
              </p:grpSpPr>
              <p:pic>
                <p:nvPicPr>
                  <p:cNvPr id="70" name="Picture 69" descr="Graphical user interface, text, application&#10;&#10;Description automatically generated">
                    <a:extLst>
                      <a:ext uri="{FF2B5EF4-FFF2-40B4-BE49-F238E27FC236}">
                        <a16:creationId xmlns:a16="http://schemas.microsoft.com/office/drawing/2014/main" id="{D0A431A2-DDB4-084A-4B5F-8B6AFD70ED0B}"/>
                      </a:ext>
                    </a:extLst>
                  </p:cNvPr>
                  <p:cNvPicPr>
                    <a:picLocks noChangeAspect="1"/>
                  </p:cNvPicPr>
                  <p:nvPr/>
                </p:nvPicPr>
                <p:blipFill rotWithShape="1">
                  <a:blip r:embed="rId2">
                    <a:extLst>
                      <a:ext uri="{28A0092B-C50C-407E-A947-70E740481C1C}">
                        <a14:useLocalDpi xmlns:a14="http://schemas.microsoft.com/office/drawing/2010/main" val="0"/>
                      </a:ext>
                    </a:extLst>
                  </a:blip>
                  <a:srcRect b="29606"/>
                  <a:stretch/>
                </p:blipFill>
                <p:spPr>
                  <a:xfrm>
                    <a:off x="690487" y="4094595"/>
                    <a:ext cx="5829005" cy="1766006"/>
                  </a:xfrm>
                  <a:prstGeom prst="rect">
                    <a:avLst/>
                  </a:prstGeom>
                  <a:ln>
                    <a:solidFill>
                      <a:schemeClr val="tx1"/>
                    </a:solidFill>
                  </a:ln>
                </p:spPr>
              </p:pic>
              <p:sp>
                <p:nvSpPr>
                  <p:cNvPr id="71" name="TextBox 70">
                    <a:extLst>
                      <a:ext uri="{FF2B5EF4-FFF2-40B4-BE49-F238E27FC236}">
                        <a16:creationId xmlns:a16="http://schemas.microsoft.com/office/drawing/2014/main" id="{35C26B76-7C40-04C2-8B9F-0FE07CC32B1C}"/>
                      </a:ext>
                    </a:extLst>
                  </p:cNvPr>
                  <p:cNvSpPr txBox="1"/>
                  <p:nvPr/>
                </p:nvSpPr>
                <p:spPr>
                  <a:xfrm>
                    <a:off x="4888784" y="5474608"/>
                    <a:ext cx="216726" cy="169277"/>
                  </a:xfrm>
                  <a:prstGeom prst="rect">
                    <a:avLst/>
                  </a:prstGeom>
                  <a:solidFill>
                    <a:srgbClr val="F7F7F7"/>
                  </a:solidFill>
                  <a:ln>
                    <a:noFill/>
                  </a:ln>
                </p:spPr>
                <p:txBody>
                  <a:bodyPr wrap="none" rtlCol="0">
                    <a:spAutoFit/>
                  </a:bodyPr>
                  <a:lstStyle/>
                  <a:p>
                    <a:r>
                      <a:rPr lang="en-US" sz="500"/>
                      <a:t>2</a:t>
                    </a:r>
                    <a:endParaRPr lang="en-GB" sz="500"/>
                  </a:p>
                </p:txBody>
              </p:sp>
              <p:sp>
                <p:nvSpPr>
                  <p:cNvPr id="72" name="TextBox 71">
                    <a:extLst>
                      <a:ext uri="{FF2B5EF4-FFF2-40B4-BE49-F238E27FC236}">
                        <a16:creationId xmlns:a16="http://schemas.microsoft.com/office/drawing/2014/main" id="{3C2F173D-F52B-2D0E-038D-3B9A3FEFC22A}"/>
                      </a:ext>
                    </a:extLst>
                  </p:cNvPr>
                  <p:cNvSpPr txBox="1"/>
                  <p:nvPr/>
                </p:nvSpPr>
                <p:spPr>
                  <a:xfrm>
                    <a:off x="5508697" y="5480266"/>
                    <a:ext cx="540736" cy="153888"/>
                  </a:xfrm>
                  <a:prstGeom prst="rect">
                    <a:avLst/>
                  </a:prstGeom>
                  <a:solidFill>
                    <a:srgbClr val="F7F7F7"/>
                  </a:solidFill>
                  <a:ln>
                    <a:noFill/>
                  </a:ln>
                </p:spPr>
                <p:txBody>
                  <a:bodyPr wrap="square" rtlCol="0">
                    <a:spAutoFit/>
                  </a:bodyPr>
                  <a:lstStyle/>
                  <a:p>
                    <a:r>
                      <a:rPr lang="zh-CN" altLang="en-US" sz="400">
                        <a:latin typeface="Microsoft YaHei" panose="020B0503020204020204" pitchFamily="34" charset="-122"/>
                        <a:ea typeface="Microsoft YaHei" panose="020B0503020204020204" pitchFamily="34" charset="-122"/>
                      </a:rPr>
                      <a:t>申请开放</a:t>
                    </a:r>
                    <a:endParaRPr lang="en-GB" sz="400">
                      <a:latin typeface="Microsoft YaHei" panose="020B0503020204020204" pitchFamily="34" charset="-122"/>
                      <a:ea typeface="Microsoft YaHei" panose="020B0503020204020204" pitchFamily="34" charset="-122"/>
                    </a:endParaRPr>
                  </a:p>
                </p:txBody>
              </p:sp>
            </p:grpSp>
            <p:sp>
              <p:nvSpPr>
                <p:cNvPr id="74" name="TextBox 73">
                  <a:extLst>
                    <a:ext uri="{FF2B5EF4-FFF2-40B4-BE49-F238E27FC236}">
                      <a16:creationId xmlns:a16="http://schemas.microsoft.com/office/drawing/2014/main" id="{65B997B0-A5F9-266B-6EDF-61C5E184AE69}"/>
                    </a:ext>
                  </a:extLst>
                </p:cNvPr>
                <p:cNvSpPr txBox="1"/>
                <p:nvPr/>
              </p:nvSpPr>
              <p:spPr>
                <a:xfrm>
                  <a:off x="4585212" y="4992552"/>
                  <a:ext cx="1534394" cy="169277"/>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500" b="0" i="1" u="none" strike="noStrike" cap="none" normalizeH="0" baseline="0">
                      <a:ln>
                        <a:noFill/>
                      </a:ln>
                      <a:solidFill>
                        <a:srgbClr val="202124"/>
                      </a:solidFill>
                      <a:effectLst/>
                      <a:latin typeface="Microsoft YaHei" panose="020B0503020204020204" pitchFamily="34" charset="-122"/>
                      <a:ea typeface="Microsoft YaHei" panose="020B0503020204020204" pitchFamily="34" charset="-122"/>
                    </a:rPr>
                    <a:t>申请人详细信息可供查看。请直接联系申请人。</a:t>
                  </a:r>
                  <a:r>
                    <a:rPr kumimoji="0" lang="zh-CN" altLang="en-US" sz="100" b="0" i="1"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 </a:t>
                  </a:r>
                  <a:endParaRPr kumimoji="0" lang="zh-CN" altLang="en-US" sz="300" b="0" i="1"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endParaRPr>
                </a:p>
              </p:txBody>
            </p:sp>
          </p:grpSp>
          <p:sp>
            <p:nvSpPr>
              <p:cNvPr id="79" name="Rectangle 78">
                <a:extLst>
                  <a:ext uri="{FF2B5EF4-FFF2-40B4-BE49-F238E27FC236}">
                    <a16:creationId xmlns:a16="http://schemas.microsoft.com/office/drawing/2014/main" id="{256A2724-839B-3280-1121-5126820EFE5C}"/>
                  </a:ext>
                </a:extLst>
              </p:cNvPr>
              <p:cNvSpPr/>
              <p:nvPr/>
            </p:nvSpPr>
            <p:spPr>
              <a:xfrm>
                <a:off x="6257677" y="5899625"/>
                <a:ext cx="1302184" cy="18993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Calibri" panose="020F0502020204030204" pitchFamily="34" charset="0"/>
                    <a:cs typeface="Calibri" panose="020F0502020204030204" pitchFamily="34" charset="0"/>
                  </a:rPr>
                  <a:t>显示总申请人数</a:t>
                </a:r>
                <a:endParaRPr lang="en-US" sz="1200">
                  <a:solidFill>
                    <a:schemeClr val="tx1"/>
                  </a:solidFill>
                  <a:latin typeface="Calibri" panose="020F0502020204030204" pitchFamily="34" charset="0"/>
                  <a:cs typeface="Calibri" panose="020F0502020204030204" pitchFamily="34" charset="0"/>
                </a:endParaRPr>
              </a:p>
            </p:txBody>
          </p:sp>
          <p:cxnSp>
            <p:nvCxnSpPr>
              <p:cNvPr id="80" name="Straight Connector 79">
                <a:extLst>
                  <a:ext uri="{FF2B5EF4-FFF2-40B4-BE49-F238E27FC236}">
                    <a16:creationId xmlns:a16="http://schemas.microsoft.com/office/drawing/2014/main" id="{69F15D13-9E70-8CBA-5D8D-5536264B8F7A}"/>
                  </a:ext>
                </a:extLst>
              </p:cNvPr>
              <p:cNvCxnSpPr>
                <a:cxnSpLocks/>
                <a:endCxn id="79" idx="2"/>
              </p:cNvCxnSpPr>
              <p:nvPr/>
            </p:nvCxnSpPr>
            <p:spPr>
              <a:xfrm flipV="1">
                <a:off x="6322271" y="6089561"/>
                <a:ext cx="586498" cy="7777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24DB113F-FFA0-1686-C644-13202EDB3EDB}"/>
                </a:ext>
              </a:extLst>
            </p:cNvPr>
            <p:cNvGrpSpPr/>
            <p:nvPr/>
          </p:nvGrpSpPr>
          <p:grpSpPr>
            <a:xfrm>
              <a:off x="656776" y="3424071"/>
              <a:ext cx="5829005" cy="1965802"/>
              <a:chOff x="654375" y="3226995"/>
              <a:chExt cx="5829005" cy="1965802"/>
            </a:xfrm>
          </p:grpSpPr>
          <p:grpSp>
            <p:nvGrpSpPr>
              <p:cNvPr id="10" name="Group 9">
                <a:extLst>
                  <a:ext uri="{FF2B5EF4-FFF2-40B4-BE49-F238E27FC236}">
                    <a16:creationId xmlns:a16="http://schemas.microsoft.com/office/drawing/2014/main" id="{1EC2A095-D262-3771-5114-41EE146D6852}"/>
                  </a:ext>
                </a:extLst>
              </p:cNvPr>
              <p:cNvGrpSpPr>
                <a:grpSpLocks noChangeAspect="1"/>
              </p:cNvGrpSpPr>
              <p:nvPr/>
            </p:nvGrpSpPr>
            <p:grpSpPr>
              <a:xfrm>
                <a:off x="654375" y="3226995"/>
                <a:ext cx="5829005" cy="1965802"/>
                <a:chOff x="499474" y="3109096"/>
                <a:chExt cx="8503920" cy="3441543"/>
              </a:xfrm>
            </p:grpSpPr>
            <p:pic>
              <p:nvPicPr>
                <p:cNvPr id="13" name="Picture 12">
                  <a:extLst>
                    <a:ext uri="{FF2B5EF4-FFF2-40B4-BE49-F238E27FC236}">
                      <a16:creationId xmlns:a16="http://schemas.microsoft.com/office/drawing/2014/main" id="{D41C07E2-363D-9948-29CF-34826E46C076}"/>
                    </a:ext>
                  </a:extLst>
                </p:cNvPr>
                <p:cNvPicPr>
                  <a:picLocks noChangeAspect="1"/>
                </p:cNvPicPr>
                <p:nvPr/>
              </p:nvPicPr>
              <p:blipFill rotWithShape="1">
                <a:blip r:embed="rId3"/>
                <a:srcRect b="26719"/>
                <a:stretch/>
              </p:blipFill>
              <p:spPr>
                <a:xfrm>
                  <a:off x="499474" y="3454383"/>
                  <a:ext cx="8503920" cy="2481947"/>
                </a:xfrm>
                <a:prstGeom prst="rect">
                  <a:avLst/>
                </a:prstGeom>
                <a:ln w="12700">
                  <a:solidFill>
                    <a:schemeClr val="tx1"/>
                  </a:solidFill>
                </a:ln>
              </p:spPr>
            </p:pic>
            <p:sp>
              <p:nvSpPr>
                <p:cNvPr id="18" name="Rectangle 17">
                  <a:extLst>
                    <a:ext uri="{FF2B5EF4-FFF2-40B4-BE49-F238E27FC236}">
                      <a16:creationId xmlns:a16="http://schemas.microsoft.com/office/drawing/2014/main" id="{773750B1-00D5-996F-D043-0D84B31E4E05}"/>
                    </a:ext>
                  </a:extLst>
                </p:cNvPr>
                <p:cNvSpPr/>
                <p:nvPr/>
              </p:nvSpPr>
              <p:spPr>
                <a:xfrm>
                  <a:off x="4047794" y="3660002"/>
                  <a:ext cx="2923953" cy="678906"/>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zh-CN" altLang="en-US" sz="1200">
                      <a:solidFill>
                        <a:schemeClr val="tx1"/>
                      </a:solidFill>
                      <a:latin typeface="Calibri" panose="020F0502020204030204" pitchFamily="34" charset="0"/>
                      <a:cs typeface="Calibri" panose="020F0502020204030204" pitchFamily="34" charset="0"/>
                    </a:rPr>
                    <a:t>点击展开显示申请人资料</a:t>
                  </a:r>
                  <a:endParaRPr lang="en-US" sz="1200">
                    <a:solidFill>
                      <a:schemeClr val="tx1"/>
                    </a:solidFill>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1EF53BD9-DA56-C8BF-4726-3C4125FC9DC3}"/>
                    </a:ext>
                  </a:extLst>
                </p:cNvPr>
                <p:cNvCxnSpPr>
                  <a:cxnSpLocks/>
                  <a:stCxn id="18" idx="2"/>
                  <a:endCxn id="11" idx="0"/>
                </p:cNvCxnSpPr>
                <p:nvPr/>
              </p:nvCxnSpPr>
              <p:spPr>
                <a:xfrm flipH="1">
                  <a:off x="4751433" y="4338909"/>
                  <a:ext cx="758338" cy="1827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D926E80-637E-C0A0-F026-F8DAF96E51AB}"/>
                    </a:ext>
                  </a:extLst>
                </p:cNvPr>
                <p:cNvSpPr txBox="1"/>
                <p:nvPr/>
              </p:nvSpPr>
              <p:spPr>
                <a:xfrm>
                  <a:off x="2612995" y="6065695"/>
                  <a:ext cx="5825250" cy="484944"/>
                </a:xfrm>
                <a:prstGeom prst="rect">
                  <a:avLst/>
                </a:prstGeom>
                <a:solidFill>
                  <a:schemeClr val="accent4">
                    <a:lumMod val="40000"/>
                    <a:lumOff val="60000"/>
                  </a:schemeClr>
                </a:solidFill>
                <a:ln w="12700">
                  <a:noFill/>
                </a:ln>
              </p:spPr>
              <p:txBody>
                <a:bodyPr wrap="square" rtlCol="0">
                  <a:spAutoFit/>
                </a:bodyPr>
                <a:lstStyle/>
                <a:p>
                  <a:pPr algn="just"/>
                  <a:r>
                    <a:rPr lang="zh-CN" altLang="en-US" sz="1200" b="1">
                      <a:latin typeface="Calibri" panose="020F0502020204030204" pitchFamily="34" charset="0"/>
                      <a:cs typeface="Calibri" panose="020F0502020204030204" pitchFamily="34" charset="0"/>
                    </a:rPr>
                    <a:t>接收单位人事部筛选并直接联系实习生安排面试</a:t>
                  </a:r>
                  <a:endParaRPr lang="en-US" sz="1200" b="1">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05F645F3-4B15-B48D-0D93-D96E50170259}"/>
                    </a:ext>
                  </a:extLst>
                </p:cNvPr>
                <p:cNvCxnSpPr>
                  <a:cxnSpLocks/>
                </p:cNvCxnSpPr>
                <p:nvPr/>
              </p:nvCxnSpPr>
              <p:spPr>
                <a:xfrm flipH="1">
                  <a:off x="1299796" y="3109096"/>
                  <a:ext cx="242419" cy="2539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Rectangle: Rounded Corners 10">
                <a:extLst>
                  <a:ext uri="{FF2B5EF4-FFF2-40B4-BE49-F238E27FC236}">
                    <a16:creationId xmlns:a16="http://schemas.microsoft.com/office/drawing/2014/main" id="{895A7DE1-AE14-622D-AB59-C3BBB3F6D2AC}"/>
                  </a:ext>
                </a:extLst>
              </p:cNvPr>
              <p:cNvSpPr/>
              <p:nvPr/>
            </p:nvSpPr>
            <p:spPr>
              <a:xfrm>
                <a:off x="761126" y="4033831"/>
                <a:ext cx="5615502" cy="8080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6CE0DCD2-EFD1-1126-EC40-3E50494060A4}"/>
                </a:ext>
              </a:extLst>
            </p:cNvPr>
            <p:cNvPicPr>
              <a:picLocks noChangeAspect="1"/>
            </p:cNvPicPr>
            <p:nvPr/>
          </p:nvPicPr>
          <p:blipFill rotWithShape="1">
            <a:blip r:embed="rId4"/>
            <a:srcRect l="21454" t="34407" r="26395" b="21263"/>
            <a:stretch/>
          </p:blipFill>
          <p:spPr>
            <a:xfrm>
              <a:off x="6618488" y="2491056"/>
              <a:ext cx="4916657" cy="2350849"/>
            </a:xfrm>
            <a:prstGeom prst="rect">
              <a:avLst/>
            </a:prstGeom>
          </p:spPr>
        </p:pic>
        <p:sp>
          <p:nvSpPr>
            <p:cNvPr id="95" name="TextBox 94">
              <a:extLst>
                <a:ext uri="{FF2B5EF4-FFF2-40B4-BE49-F238E27FC236}">
                  <a16:creationId xmlns:a16="http://schemas.microsoft.com/office/drawing/2014/main" id="{EEEC7ACC-CD66-25F2-C869-98309E0574B5}"/>
                </a:ext>
              </a:extLst>
            </p:cNvPr>
            <p:cNvSpPr txBox="1"/>
            <p:nvPr/>
          </p:nvSpPr>
          <p:spPr>
            <a:xfrm>
              <a:off x="4022297" y="4453022"/>
              <a:ext cx="438990" cy="153888"/>
            </a:xfrm>
            <a:prstGeom prst="rect">
              <a:avLst/>
            </a:prstGeom>
            <a:solidFill>
              <a:srgbClr val="EAEAEA"/>
            </a:solidFill>
            <a:ln>
              <a:noFill/>
            </a:ln>
          </p:spPr>
          <p:txBody>
            <a:bodyPr wrap="square" rtlCol="0">
              <a:spAutoFit/>
            </a:bodyPr>
            <a:lstStyle/>
            <a:p>
              <a:pPr algn="ctr"/>
              <a:r>
                <a:rPr lang="zh-CN" altLang="en-US" sz="400" b="1">
                  <a:latin typeface="Microsoft YaHei" panose="020B0503020204020204" pitchFamily="34" charset="-122"/>
                  <a:ea typeface="Microsoft YaHei" panose="020B0503020204020204" pitchFamily="34" charset="-122"/>
                </a:rPr>
                <a:t>申请日期</a:t>
              </a:r>
              <a:endParaRPr lang="en-GB" sz="400" b="1">
                <a:latin typeface="Microsoft YaHei" panose="020B0503020204020204" pitchFamily="34" charset="-122"/>
                <a:ea typeface="Microsoft YaHei" panose="020B0503020204020204" pitchFamily="34" charset="-122"/>
              </a:endParaRPr>
            </a:p>
          </p:txBody>
        </p:sp>
        <p:sp>
          <p:nvSpPr>
            <p:cNvPr id="96" name="TextBox 95">
              <a:extLst>
                <a:ext uri="{FF2B5EF4-FFF2-40B4-BE49-F238E27FC236}">
                  <a16:creationId xmlns:a16="http://schemas.microsoft.com/office/drawing/2014/main" id="{DC49B244-FA07-30A5-AE91-B2BDC1BD28F8}"/>
                </a:ext>
              </a:extLst>
            </p:cNvPr>
            <p:cNvSpPr txBox="1"/>
            <p:nvPr/>
          </p:nvSpPr>
          <p:spPr>
            <a:xfrm>
              <a:off x="5657010" y="4460210"/>
              <a:ext cx="438990" cy="153888"/>
            </a:xfrm>
            <a:prstGeom prst="rect">
              <a:avLst/>
            </a:prstGeom>
            <a:solidFill>
              <a:srgbClr val="EAEAEA"/>
            </a:solidFill>
            <a:ln>
              <a:noFill/>
            </a:ln>
          </p:spPr>
          <p:txBody>
            <a:bodyPr wrap="square" rtlCol="0">
              <a:spAutoFit/>
            </a:bodyPr>
            <a:lstStyle/>
            <a:p>
              <a:pPr algn="ctr"/>
              <a:r>
                <a:rPr lang="zh-CN" altLang="en-US" sz="400" b="1">
                  <a:latin typeface="Microsoft YaHei" panose="020B0503020204020204" pitchFamily="34" charset="-122"/>
                  <a:ea typeface="Microsoft YaHei" panose="020B0503020204020204" pitchFamily="34" charset="-122"/>
                </a:rPr>
                <a:t>状态</a:t>
              </a:r>
              <a:endParaRPr lang="en-GB" sz="400" b="1">
                <a:latin typeface="Microsoft YaHei" panose="020B0503020204020204" pitchFamily="34" charset="-122"/>
                <a:ea typeface="Microsoft YaHei" panose="020B0503020204020204" pitchFamily="34" charset="-122"/>
              </a:endParaRPr>
            </a:p>
          </p:txBody>
        </p:sp>
        <p:sp>
          <p:nvSpPr>
            <p:cNvPr id="97" name="TextBox 96">
              <a:extLst>
                <a:ext uri="{FF2B5EF4-FFF2-40B4-BE49-F238E27FC236}">
                  <a16:creationId xmlns:a16="http://schemas.microsoft.com/office/drawing/2014/main" id="{E04D0BAB-1EB1-6DFB-9590-8713254F2950}"/>
                </a:ext>
              </a:extLst>
            </p:cNvPr>
            <p:cNvSpPr txBox="1"/>
            <p:nvPr/>
          </p:nvSpPr>
          <p:spPr>
            <a:xfrm>
              <a:off x="2620639" y="4453022"/>
              <a:ext cx="438990" cy="153888"/>
            </a:xfrm>
            <a:prstGeom prst="rect">
              <a:avLst/>
            </a:prstGeom>
            <a:solidFill>
              <a:srgbClr val="EAEAEA"/>
            </a:solidFill>
            <a:ln>
              <a:noFill/>
            </a:ln>
          </p:spPr>
          <p:txBody>
            <a:bodyPr wrap="square" rtlCol="0">
              <a:spAutoFit/>
            </a:bodyPr>
            <a:lstStyle/>
            <a:p>
              <a:pPr algn="ctr"/>
              <a:r>
                <a:rPr lang="zh-CN" altLang="en-US" sz="400" b="1">
                  <a:latin typeface="Microsoft YaHei" panose="020B0503020204020204" pitchFamily="34" charset="-122"/>
                  <a:ea typeface="Microsoft YaHei" panose="020B0503020204020204" pitchFamily="34" charset="-122"/>
                </a:rPr>
                <a:t>申请人</a:t>
              </a:r>
              <a:endParaRPr lang="en-GB" sz="400" b="1">
                <a:latin typeface="Microsoft YaHei" panose="020B0503020204020204" pitchFamily="34" charset="-122"/>
                <a:ea typeface="Microsoft YaHei" panose="020B0503020204020204" pitchFamily="34" charset="-122"/>
              </a:endParaRPr>
            </a:p>
          </p:txBody>
        </p:sp>
        <p:sp>
          <p:nvSpPr>
            <p:cNvPr id="98" name="TextBox 97">
              <a:extLst>
                <a:ext uri="{FF2B5EF4-FFF2-40B4-BE49-F238E27FC236}">
                  <a16:creationId xmlns:a16="http://schemas.microsoft.com/office/drawing/2014/main" id="{DFCFAAD6-E47D-2C7B-4E2E-7891485ACF46}"/>
                </a:ext>
              </a:extLst>
            </p:cNvPr>
            <p:cNvSpPr txBox="1"/>
            <p:nvPr/>
          </p:nvSpPr>
          <p:spPr>
            <a:xfrm>
              <a:off x="836669" y="4453834"/>
              <a:ext cx="438990" cy="153888"/>
            </a:xfrm>
            <a:prstGeom prst="rect">
              <a:avLst/>
            </a:prstGeom>
            <a:solidFill>
              <a:srgbClr val="EAEAEA"/>
            </a:solidFill>
            <a:ln>
              <a:noFill/>
            </a:ln>
          </p:spPr>
          <p:txBody>
            <a:bodyPr wrap="square" rtlCol="0">
              <a:spAutoFit/>
            </a:bodyPr>
            <a:lstStyle/>
            <a:p>
              <a:pPr algn="ctr"/>
              <a:r>
                <a:rPr lang="zh-CN" altLang="en-US" sz="400" b="1">
                  <a:latin typeface="Microsoft YaHei" panose="020B0503020204020204" pitchFamily="34" charset="-122"/>
                  <a:ea typeface="Microsoft YaHei" panose="020B0503020204020204" pitchFamily="34" charset="-122"/>
                </a:rPr>
                <a:t>申请编号</a:t>
              </a:r>
              <a:endParaRPr lang="en-GB" sz="400" b="1">
                <a:latin typeface="Microsoft YaHei" panose="020B0503020204020204" pitchFamily="34" charset="-122"/>
                <a:ea typeface="Microsoft YaHei" panose="020B0503020204020204" pitchFamily="34" charset="-122"/>
              </a:endParaRPr>
            </a:p>
          </p:txBody>
        </p:sp>
      </p:grpSp>
      <p:sp>
        <p:nvSpPr>
          <p:cNvPr id="100" name="Subtitle 2">
            <a:extLst>
              <a:ext uri="{FF2B5EF4-FFF2-40B4-BE49-F238E27FC236}">
                <a16:creationId xmlns:a16="http://schemas.microsoft.com/office/drawing/2014/main" id="{9B9DF071-5D51-03A6-0A12-E90101572A31}"/>
              </a:ext>
            </a:extLst>
          </p:cNvPr>
          <p:cNvSpPr>
            <a:spLocks noGrp="1"/>
          </p:cNvSpPr>
          <p:nvPr>
            <p:ph type="subTitle" idx="1"/>
          </p:nvPr>
        </p:nvSpPr>
        <p:spPr>
          <a:xfrm>
            <a:off x="993273" y="623216"/>
            <a:ext cx="10205453" cy="795256"/>
          </a:xfrm>
        </p:spPr>
        <p:txBody>
          <a:bodyPr>
            <a:noAutofit/>
          </a:bodyPr>
          <a:lstStyle/>
          <a:p>
            <a:pPr algn="l"/>
            <a:r>
              <a:rPr lang="zh-CN" altLang="en-US" sz="5000" b="1">
                <a:solidFill>
                  <a:schemeClr val="accent1">
                    <a:lumMod val="75000"/>
                  </a:schemeClr>
                </a:solidFill>
                <a:latin typeface="KaiTi" panose="02010609060101010101" pitchFamily="49" charset="-122"/>
                <a:ea typeface="KaiTi" panose="02010609060101010101" pitchFamily="49" charset="-122"/>
              </a:rPr>
              <a:t>面试</a:t>
            </a:r>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102" name="TextBox 101">
            <a:extLst>
              <a:ext uri="{FF2B5EF4-FFF2-40B4-BE49-F238E27FC236}">
                <a16:creationId xmlns:a16="http://schemas.microsoft.com/office/drawing/2014/main" id="{194E752F-DCBD-B4D1-AEA4-5792E2890AF3}"/>
              </a:ext>
            </a:extLst>
          </p:cNvPr>
          <p:cNvSpPr txBox="1"/>
          <p:nvPr/>
        </p:nvSpPr>
        <p:spPr>
          <a:xfrm>
            <a:off x="654375" y="1479705"/>
            <a:ext cx="10880769" cy="707886"/>
          </a:xfrm>
          <a:prstGeom prst="rect">
            <a:avLst/>
          </a:prstGeom>
          <a:solidFill>
            <a:schemeClr val="bg1">
              <a:lumMod val="95000"/>
            </a:schemeClr>
          </a:solidFill>
        </p:spPr>
        <p:txBody>
          <a:bodyPr wrap="square" rtlCol="0">
            <a:spAutoFit/>
          </a:bodyPr>
          <a:lstStyle/>
          <a:p>
            <a:r>
              <a:rPr lang="en-US" altLang="zh-CN" sz="2000">
                <a:latin typeface="KaiTi" panose="02010609060101010101" pitchFamily="49" charset="-122"/>
                <a:ea typeface="KaiTi" panose="02010609060101010101" pitchFamily="49" charset="-122"/>
              </a:rPr>
              <a:t>12) </a:t>
            </a:r>
            <a:r>
              <a:rPr lang="zh-CN" altLang="en-US" sz="2000">
                <a:latin typeface="KaiTi" panose="02010609060101010101" pitchFamily="49" charset="-122"/>
                <a:ea typeface="KaiTi" panose="02010609060101010101" pitchFamily="49" charset="-122"/>
              </a:rPr>
              <a:t>接收单位可以登入</a:t>
            </a:r>
            <a:r>
              <a:rPr lang="en-US" altLang="zh-CN" sz="2000">
                <a:latin typeface="KaiTi" panose="02010609060101010101" pitchFamily="49" charset="-122"/>
                <a:ea typeface="KaiTi" panose="02010609060101010101" pitchFamily="49" charset="-122"/>
              </a:rPr>
              <a:t>YES</a:t>
            </a:r>
            <a:r>
              <a:rPr lang="zh-CN" altLang="en-US" sz="2000">
                <a:latin typeface="KaiTi" panose="02010609060101010101" pitchFamily="49" charset="-122"/>
                <a:ea typeface="KaiTi" panose="02010609060101010101" pitchFamily="49" charset="-122"/>
              </a:rPr>
              <a:t>账号，进入操作页面后点击“仪表板”查阅岗位的申请人数及申请人资料。接收单位人事部筛选并直接联系实习生安排面试。</a:t>
            </a:r>
            <a:endParaRPr lang="en-US" sz="2000">
              <a:latin typeface="KaiTi" panose="02010609060101010101" pitchFamily="49" charset="-122"/>
              <a:ea typeface="KaiTi" panose="02010609060101010101" pitchFamily="49" charset="-122"/>
            </a:endParaRPr>
          </a:p>
        </p:txBody>
      </p:sp>
      <p:sp>
        <p:nvSpPr>
          <p:cNvPr id="2" name="TextBox 1">
            <a:extLst>
              <a:ext uri="{FF2B5EF4-FFF2-40B4-BE49-F238E27FC236}">
                <a16:creationId xmlns:a16="http://schemas.microsoft.com/office/drawing/2014/main" id="{B1575700-8ECE-CA10-C4AD-22FA6170D332}"/>
              </a:ext>
            </a:extLst>
          </p:cNvPr>
          <p:cNvSpPr txBox="1"/>
          <p:nvPr/>
        </p:nvSpPr>
        <p:spPr>
          <a:xfrm>
            <a:off x="679084" y="4278724"/>
            <a:ext cx="813166" cy="215444"/>
          </a:xfrm>
          <a:prstGeom prst="rect">
            <a:avLst/>
          </a:prstGeom>
          <a:solidFill>
            <a:srgbClr val="FFFFFF"/>
          </a:solidFill>
        </p:spPr>
        <p:txBody>
          <a:bodyPr wrap="square" rtlCol="0">
            <a:spAutoFit/>
          </a:bodyPr>
          <a:lstStyle/>
          <a:p>
            <a:r>
              <a:rPr lang="zh-CN" altLang="en-US" sz="800" b="1">
                <a:latin typeface="Century Gothic" panose="020B0502020202020204" pitchFamily="34" charset="0"/>
              </a:rPr>
              <a:t>项目实习生</a:t>
            </a:r>
            <a:endParaRPr lang="en-GB" sz="800" b="1">
              <a:latin typeface="Century Gothic" panose="020B0502020202020204" pitchFamily="34" charset="0"/>
            </a:endParaRPr>
          </a:p>
        </p:txBody>
      </p:sp>
    </p:spTree>
    <p:extLst>
      <p:ext uri="{BB962C8B-B14F-4D97-AF65-F5344CB8AC3E}">
        <p14:creationId xmlns:p14="http://schemas.microsoft.com/office/powerpoint/2010/main" val="3181251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577D19C-925D-715D-3070-D3E3545DD157}"/>
              </a:ext>
            </a:extLst>
          </p:cNvPr>
          <p:cNvSpPr txBox="1"/>
          <p:nvPr/>
        </p:nvSpPr>
        <p:spPr>
          <a:xfrm>
            <a:off x="732922" y="551163"/>
            <a:ext cx="7807139" cy="707886"/>
          </a:xfrm>
          <a:prstGeom prst="rect">
            <a:avLst/>
          </a:prstGeom>
          <a:solidFill>
            <a:schemeClr val="bg1">
              <a:lumMod val="95000"/>
            </a:schemeClr>
          </a:solidFill>
        </p:spPr>
        <p:txBody>
          <a:bodyPr wrap="square" lIns="91440" tIns="45720" rIns="91440" bIns="45720" rtlCol="0" anchor="t">
            <a:spAutoFit/>
          </a:bodyPr>
          <a:lstStyle/>
          <a:p>
            <a:r>
              <a:rPr lang="en-US" sz="2000">
                <a:latin typeface="KaiTi"/>
                <a:ea typeface="KaiTi"/>
              </a:rPr>
              <a:t>13) </a:t>
            </a:r>
            <a:r>
              <a:rPr lang="zh-CN" altLang="en-US" sz="2000">
                <a:latin typeface="KaiTi"/>
                <a:ea typeface="KaiTi"/>
              </a:rPr>
              <a:t>通过“仪表板”更新申请人的申请状态</a:t>
            </a:r>
            <a:r>
              <a:rPr lang="zh-CN" altLang="en-US" sz="2000">
                <a:latin typeface="Arial"/>
                <a:ea typeface="KaiTi"/>
                <a:cs typeface="Arial"/>
              </a:rPr>
              <a:t>。如下图所示，公司可在不同时期通过更新状态来管理当前所有申请者的状态</a:t>
            </a:r>
            <a:endParaRPr lang="en-SG" altLang="zh-CN" sz="2000">
              <a:latin typeface="Arial"/>
              <a:ea typeface="KaiTi"/>
              <a:cs typeface="Arial"/>
            </a:endParaRPr>
          </a:p>
        </p:txBody>
      </p:sp>
      <p:pic>
        <p:nvPicPr>
          <p:cNvPr id="3" name="Picture 2">
            <a:extLst>
              <a:ext uri="{FF2B5EF4-FFF2-40B4-BE49-F238E27FC236}">
                <a16:creationId xmlns:a16="http://schemas.microsoft.com/office/drawing/2014/main" id="{22AF146B-E20E-D66D-03B0-5FF5D8417A23}"/>
              </a:ext>
            </a:extLst>
          </p:cNvPr>
          <p:cNvPicPr>
            <a:picLocks noChangeAspect="1"/>
          </p:cNvPicPr>
          <p:nvPr/>
        </p:nvPicPr>
        <p:blipFill rotWithShape="1">
          <a:blip r:embed="rId2"/>
          <a:srcRect l="21192" t="34032" r="26221" b="13799"/>
          <a:stretch/>
        </p:blipFill>
        <p:spPr>
          <a:xfrm>
            <a:off x="732923" y="1448253"/>
            <a:ext cx="7807140" cy="4356670"/>
          </a:xfrm>
          <a:prstGeom prst="rect">
            <a:avLst/>
          </a:prstGeom>
        </p:spPr>
      </p:pic>
      <p:sp>
        <p:nvSpPr>
          <p:cNvPr id="2" name="TextBox 1">
            <a:extLst>
              <a:ext uri="{FF2B5EF4-FFF2-40B4-BE49-F238E27FC236}">
                <a16:creationId xmlns:a16="http://schemas.microsoft.com/office/drawing/2014/main" id="{9EC0887B-55A1-6F0D-807C-88A02D6C792F}"/>
              </a:ext>
            </a:extLst>
          </p:cNvPr>
          <p:cNvSpPr txBox="1"/>
          <p:nvPr/>
        </p:nvSpPr>
        <p:spPr>
          <a:xfrm>
            <a:off x="8782493" y="1502688"/>
            <a:ext cx="3009014" cy="4247317"/>
          </a:xfrm>
          <a:prstGeom prst="rect">
            <a:avLst/>
          </a:prstGeom>
          <a:noFill/>
          <a:ln>
            <a:solidFill>
              <a:srgbClr val="9DC3E6"/>
            </a:solidFill>
          </a:ln>
        </p:spPr>
        <p:txBody>
          <a:bodyPr wrap="square" rtlCol="0">
            <a:spAutoFit/>
          </a:bodyPr>
          <a:lstStyle/>
          <a:p>
            <a:r>
              <a:rPr lang="zh-CN" altLang="en-US">
                <a:latin typeface="Arial"/>
                <a:ea typeface="KaiTi"/>
                <a:cs typeface="Arial"/>
              </a:rPr>
              <a:t>例如：在陆续接收到申请及初筛后，可以更新各申请者所对应的状态（</a:t>
            </a:r>
            <a:r>
              <a:rPr lang="en-US" altLang="zh-CN">
                <a:latin typeface="Arial"/>
                <a:ea typeface="KaiTi"/>
                <a:cs typeface="Arial"/>
              </a:rPr>
              <a:t>Status</a:t>
            </a:r>
            <a:r>
              <a:rPr lang="zh-CN" altLang="en-US">
                <a:latin typeface="Arial"/>
                <a:ea typeface="KaiTi"/>
                <a:cs typeface="Arial"/>
              </a:rPr>
              <a:t>）。</a:t>
            </a:r>
            <a:endParaRPr lang="en-SG" altLang="zh-CN">
              <a:latin typeface="Arial"/>
              <a:ea typeface="KaiTi"/>
              <a:cs typeface="Arial"/>
            </a:endParaRPr>
          </a:p>
          <a:p>
            <a:endParaRPr lang="en-SG" altLang="zh-CN">
              <a:latin typeface="Arial"/>
              <a:ea typeface="KaiTi"/>
              <a:cs typeface="Arial"/>
            </a:endParaRPr>
          </a:p>
          <a:p>
            <a:pPr marL="285750" indent="-285750">
              <a:buFont typeface="Arial" panose="020B0604020202020204" pitchFamily="34" charset="0"/>
              <a:buChar char="•"/>
            </a:pPr>
            <a:r>
              <a:rPr lang="zh-CN" altLang="en-US">
                <a:latin typeface="Arial"/>
                <a:ea typeface="KaiTi"/>
                <a:cs typeface="Arial"/>
              </a:rPr>
              <a:t>新申请 （</a:t>
            </a:r>
            <a:r>
              <a:rPr lang="en-US" altLang="zh-CN">
                <a:latin typeface="Arial"/>
                <a:ea typeface="KaiTi"/>
                <a:cs typeface="Arial"/>
              </a:rPr>
              <a:t>New</a:t>
            </a:r>
            <a:r>
              <a:rPr lang="zh-CN" altLang="en-US">
                <a:latin typeface="Arial"/>
                <a:ea typeface="KaiTi"/>
                <a:cs typeface="Arial"/>
              </a:rPr>
              <a:t>）</a:t>
            </a:r>
            <a:r>
              <a:rPr lang="en-SG" altLang="zh-CN">
                <a:latin typeface="Arial"/>
                <a:ea typeface="KaiTi"/>
                <a:cs typeface="Arial"/>
              </a:rPr>
              <a:t>,</a:t>
            </a:r>
            <a:endParaRPr lang="en-US" altLang="zh-CN">
              <a:latin typeface="Arial"/>
              <a:ea typeface="KaiTi"/>
              <a:cs typeface="Arial"/>
            </a:endParaRPr>
          </a:p>
          <a:p>
            <a:pPr marL="285750" indent="-285750">
              <a:buFont typeface="Arial" panose="020B0604020202020204" pitchFamily="34" charset="0"/>
              <a:buChar char="•"/>
            </a:pPr>
            <a:r>
              <a:rPr lang="zh-CN" altLang="en-US">
                <a:latin typeface="Arial"/>
                <a:ea typeface="KaiTi"/>
                <a:cs typeface="Arial"/>
              </a:rPr>
              <a:t>通过初选（</a:t>
            </a:r>
            <a:r>
              <a:rPr lang="en-US" altLang="zh-CN">
                <a:latin typeface="Arial"/>
                <a:ea typeface="KaiTi"/>
                <a:cs typeface="Arial"/>
              </a:rPr>
              <a:t>Shortlisted</a:t>
            </a:r>
            <a:r>
              <a:rPr lang="zh-CN" altLang="en-US">
                <a:latin typeface="Arial"/>
                <a:ea typeface="KaiTi"/>
                <a:cs typeface="Arial"/>
              </a:rPr>
              <a:t>）</a:t>
            </a:r>
            <a:endParaRPr lang="en-SG" altLang="zh-CN">
              <a:latin typeface="Arial"/>
              <a:ea typeface="KaiTi"/>
              <a:cs typeface="Arial"/>
            </a:endParaRPr>
          </a:p>
          <a:p>
            <a:pPr marL="285750" indent="-285750">
              <a:buFont typeface="Arial" panose="020B0604020202020204" pitchFamily="34" charset="0"/>
              <a:buChar char="•"/>
            </a:pPr>
            <a:r>
              <a:rPr lang="zh-CN" altLang="en-US">
                <a:latin typeface="Arial"/>
                <a:ea typeface="KaiTi"/>
                <a:cs typeface="Arial"/>
              </a:rPr>
              <a:t>婉拒（</a:t>
            </a:r>
            <a:r>
              <a:rPr lang="en-US" altLang="zh-CN">
                <a:latin typeface="Arial"/>
                <a:ea typeface="KaiTi"/>
                <a:cs typeface="Arial"/>
              </a:rPr>
              <a:t>Rejected</a:t>
            </a:r>
            <a:r>
              <a:rPr lang="zh-CN" altLang="en-US">
                <a:latin typeface="Arial"/>
                <a:ea typeface="KaiTi"/>
                <a:cs typeface="Arial"/>
              </a:rPr>
              <a:t>）</a:t>
            </a:r>
            <a:r>
              <a:rPr lang="en-SG" altLang="zh-CN">
                <a:latin typeface="Arial"/>
                <a:ea typeface="KaiTi"/>
                <a:cs typeface="Arial"/>
              </a:rPr>
              <a:t>, </a:t>
            </a:r>
          </a:p>
          <a:p>
            <a:pPr marL="285750" indent="-285750">
              <a:buFont typeface="Arial" panose="020B0604020202020204" pitchFamily="34" charset="0"/>
              <a:buChar char="•"/>
            </a:pPr>
            <a:r>
              <a:rPr lang="zh-CN" altLang="en-US">
                <a:latin typeface="Arial"/>
                <a:ea typeface="KaiTi"/>
                <a:cs typeface="Arial"/>
              </a:rPr>
              <a:t>确认 （</a:t>
            </a:r>
            <a:r>
              <a:rPr lang="en-US" altLang="zh-CN">
                <a:latin typeface="Arial"/>
                <a:ea typeface="KaiTi"/>
                <a:cs typeface="Arial"/>
              </a:rPr>
              <a:t>Offered</a:t>
            </a:r>
            <a:r>
              <a:rPr lang="zh-CN" altLang="en-US">
                <a:latin typeface="Arial"/>
                <a:ea typeface="KaiTi"/>
                <a:cs typeface="Arial"/>
              </a:rPr>
              <a:t>）。</a:t>
            </a:r>
            <a:endParaRPr lang="en-SG" altLang="zh-CN">
              <a:latin typeface="Arial"/>
              <a:ea typeface="KaiTi"/>
              <a:cs typeface="Arial"/>
            </a:endParaRPr>
          </a:p>
          <a:p>
            <a:endParaRPr lang="en-SG" altLang="zh-CN">
              <a:latin typeface="Arial"/>
              <a:ea typeface="KaiTi"/>
              <a:cs typeface="Arial"/>
            </a:endParaRPr>
          </a:p>
          <a:p>
            <a:endParaRPr lang="en-SG">
              <a:latin typeface="Arial"/>
              <a:ea typeface="KaiTi"/>
              <a:cs typeface="Arial"/>
            </a:endParaRPr>
          </a:p>
          <a:p>
            <a:r>
              <a:rPr lang="zh-CN" altLang="en-US" sz="1800" b="1">
                <a:latin typeface="Arial"/>
                <a:ea typeface="KaiTi"/>
                <a:cs typeface="Arial"/>
              </a:rPr>
              <a:t>请将最终选定的实习生申请状态更新为“</a:t>
            </a:r>
            <a:r>
              <a:rPr lang="en-US" altLang="zh-CN" sz="1800" b="1">
                <a:latin typeface="Arial"/>
                <a:ea typeface="KaiTi"/>
                <a:cs typeface="Arial"/>
              </a:rPr>
              <a:t>Offered </a:t>
            </a:r>
            <a:r>
              <a:rPr lang="zh-CN" altLang="en-US" sz="1800" b="1">
                <a:latin typeface="Arial"/>
                <a:ea typeface="KaiTi"/>
                <a:cs typeface="Arial"/>
              </a:rPr>
              <a:t>（发放实习确认）”。这一步非常重要！</a:t>
            </a:r>
            <a:endParaRPr lang="en-SG" altLang="zh-CN" sz="1800" b="1">
              <a:latin typeface="Arial"/>
              <a:ea typeface="KaiTi"/>
              <a:cs typeface="Arial"/>
            </a:endParaRPr>
          </a:p>
          <a:p>
            <a:endParaRPr lang="en-SG"/>
          </a:p>
        </p:txBody>
      </p:sp>
    </p:spTree>
    <p:extLst>
      <p:ext uri="{BB962C8B-B14F-4D97-AF65-F5344CB8AC3E}">
        <p14:creationId xmlns:p14="http://schemas.microsoft.com/office/powerpoint/2010/main" val="4248298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90C08C3B-9677-FD41-0555-0663F2AD5905}"/>
              </a:ext>
            </a:extLst>
          </p:cNvPr>
          <p:cNvSpPr/>
          <p:nvPr/>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ubtitle 2">
            <a:extLst>
              <a:ext uri="{FF2B5EF4-FFF2-40B4-BE49-F238E27FC236}">
                <a16:creationId xmlns:a16="http://schemas.microsoft.com/office/drawing/2014/main" id="{AF84E755-69A5-04C6-6ED7-284110FFC2CB}"/>
              </a:ext>
            </a:extLst>
          </p:cNvPr>
          <p:cNvSpPr>
            <a:spLocks noGrp="1"/>
          </p:cNvSpPr>
          <p:nvPr>
            <p:ph type="subTitle" idx="1"/>
          </p:nvPr>
        </p:nvSpPr>
        <p:spPr>
          <a:xfrm>
            <a:off x="993273" y="623216"/>
            <a:ext cx="10205453" cy="795256"/>
          </a:xfrm>
        </p:spPr>
        <p:txBody>
          <a:bodyPr>
            <a:noAutofit/>
          </a:bodyPr>
          <a:lstStyle/>
          <a:p>
            <a:pPr algn="l"/>
            <a:r>
              <a:rPr lang="zh-CN" altLang="en-US" sz="5000" b="1">
                <a:solidFill>
                  <a:schemeClr val="accent1">
                    <a:lumMod val="75000"/>
                  </a:schemeClr>
                </a:solidFill>
                <a:latin typeface="KaiTi" panose="02010609060101010101" pitchFamily="49" charset="-122"/>
                <a:ea typeface="KaiTi" panose="02010609060101010101" pitchFamily="49" charset="-122"/>
              </a:rPr>
              <a:t>关于</a:t>
            </a:r>
            <a:r>
              <a:rPr lang="en-US" altLang="zh-CN" sz="5000" b="1">
                <a:solidFill>
                  <a:schemeClr val="accent1">
                    <a:lumMod val="75000"/>
                  </a:schemeClr>
                </a:solidFill>
                <a:latin typeface="KaiTi" panose="02010609060101010101" pitchFamily="49" charset="-122"/>
                <a:ea typeface="KaiTi" panose="02010609060101010101" pitchFamily="49" charset="-122"/>
              </a:rPr>
              <a:t>YES</a:t>
            </a:r>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8" name="Subtitle 2">
            <a:extLst>
              <a:ext uri="{FF2B5EF4-FFF2-40B4-BE49-F238E27FC236}">
                <a16:creationId xmlns:a16="http://schemas.microsoft.com/office/drawing/2014/main" id="{B63AEFDA-FBA6-C2CA-54B4-1C290EC8F34B}"/>
              </a:ext>
            </a:extLst>
          </p:cNvPr>
          <p:cNvSpPr txBox="1">
            <a:spLocks/>
          </p:cNvSpPr>
          <p:nvPr/>
        </p:nvSpPr>
        <p:spPr>
          <a:xfrm>
            <a:off x="993273" y="2271204"/>
            <a:ext cx="10103853" cy="19578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5000"/>
              </a:lnSpc>
            </a:pPr>
            <a:r>
              <a:rPr lang="en-SG" sz="2000">
                <a:solidFill>
                  <a:srgbClr val="000000"/>
                </a:solidFill>
                <a:latin typeface="KaiTi" panose="02010609060101010101" pitchFamily="49" charset="-122"/>
                <a:ea typeface="KaiTi" panose="02010609060101010101" pitchFamily="49" charset="-122"/>
              </a:rPr>
              <a:t>2019</a:t>
            </a:r>
            <a:r>
              <a:rPr lang="zh-CN" altLang="en-US" sz="2000">
                <a:solidFill>
                  <a:srgbClr val="000000"/>
                </a:solidFill>
                <a:latin typeface="KaiTi" panose="02010609060101010101" pitchFamily="49" charset="-122"/>
                <a:ea typeface="KaiTi" panose="02010609060101010101" pitchFamily="49" charset="-122"/>
              </a:rPr>
              <a:t>年</a:t>
            </a:r>
            <a:r>
              <a:rPr lang="en-SG" sz="2000">
                <a:solidFill>
                  <a:srgbClr val="000000"/>
                </a:solidFill>
                <a:latin typeface="KaiTi" panose="02010609060101010101" pitchFamily="49" charset="-122"/>
                <a:ea typeface="KaiTi" panose="02010609060101010101" pitchFamily="49" charset="-122"/>
              </a:rPr>
              <a:t>10</a:t>
            </a:r>
            <a:r>
              <a:rPr lang="zh-CN" altLang="en-US" sz="2000">
                <a:solidFill>
                  <a:srgbClr val="000000"/>
                </a:solidFill>
                <a:latin typeface="KaiTi" panose="02010609060101010101" pitchFamily="49" charset="-122"/>
                <a:ea typeface="KaiTi" panose="02010609060101010101" pitchFamily="49" charset="-122"/>
              </a:rPr>
              <a:t>月</a:t>
            </a:r>
            <a:r>
              <a:rPr lang="en-SG" sz="2000">
                <a:solidFill>
                  <a:srgbClr val="000000"/>
                </a:solidFill>
                <a:latin typeface="KaiTi" panose="02010609060101010101" pitchFamily="49" charset="-122"/>
                <a:ea typeface="KaiTi" panose="02010609060101010101" pitchFamily="49" charset="-122"/>
              </a:rPr>
              <a:t>15</a:t>
            </a:r>
            <a:r>
              <a:rPr lang="zh-CN" altLang="en-US" sz="2000">
                <a:solidFill>
                  <a:srgbClr val="000000"/>
                </a:solidFill>
                <a:latin typeface="KaiTi" panose="02010609060101010101" pitchFamily="49" charset="-122"/>
                <a:ea typeface="KaiTi" panose="02010609060101010101" pitchFamily="49" charset="-122"/>
              </a:rPr>
              <a:t>日，新加坡时任教育部长，现任卫生部长王乙康先生与中国人力资源和社会保障部时任副部长游钧先生，在中国重庆举行的第十五次新中双边合作联合委员会会议上，共同签署了双边青年实习交流计划（</a:t>
            </a:r>
            <a:r>
              <a:rPr lang="en-SG" sz="2000">
                <a:solidFill>
                  <a:srgbClr val="000000"/>
                </a:solidFill>
                <a:latin typeface="KaiTi" panose="02010609060101010101" pitchFamily="49" charset="-122"/>
                <a:ea typeface="KaiTi" panose="02010609060101010101" pitchFamily="49" charset="-122"/>
              </a:rPr>
              <a:t>YES</a:t>
            </a:r>
            <a:r>
              <a:rPr lang="zh-CN" altLang="en-US" sz="2000">
                <a:solidFill>
                  <a:srgbClr val="000000"/>
                </a:solidFill>
                <a:latin typeface="KaiTi" panose="02010609060101010101" pitchFamily="49" charset="-122"/>
                <a:ea typeface="KaiTi" panose="02010609060101010101" pitchFamily="49" charset="-122"/>
              </a:rPr>
              <a:t>）协议。</a:t>
            </a:r>
            <a:endParaRPr lang="en-US" altLang="zh-CN" sz="2000">
              <a:solidFill>
                <a:srgbClr val="000000"/>
              </a:solidFill>
              <a:latin typeface="KaiTi" panose="02010609060101010101" pitchFamily="49" charset="-122"/>
              <a:ea typeface="KaiTi" panose="02010609060101010101" pitchFamily="49" charset="-122"/>
            </a:endParaRPr>
          </a:p>
          <a:p>
            <a:pPr algn="just">
              <a:lnSpc>
                <a:spcPct val="115000"/>
              </a:lnSpc>
            </a:pPr>
            <a:r>
              <a:rPr lang="zh-CN" altLang="en-US" sz="2000">
                <a:solidFill>
                  <a:srgbClr val="000000"/>
                </a:solidFill>
                <a:latin typeface="KaiTi" panose="02010609060101010101" pitchFamily="49" charset="-122"/>
                <a:ea typeface="KaiTi" panose="02010609060101010101" pitchFamily="49" charset="-122"/>
              </a:rPr>
              <a:t>新加坡负责</a:t>
            </a:r>
            <a:r>
              <a:rPr lang="en-US" altLang="zh-CN" sz="2000">
                <a:solidFill>
                  <a:srgbClr val="000000"/>
                </a:solidFill>
                <a:latin typeface="KaiTi" panose="02010609060101010101" pitchFamily="49" charset="-122"/>
                <a:ea typeface="KaiTi" panose="02010609060101010101" pitchFamily="49" charset="-122"/>
              </a:rPr>
              <a:t>YES</a:t>
            </a:r>
            <a:r>
              <a:rPr lang="zh-CN" altLang="en-US" sz="2000">
                <a:solidFill>
                  <a:srgbClr val="000000"/>
                </a:solidFill>
                <a:latin typeface="KaiTi" panose="02010609060101010101" pitchFamily="49" charset="-122"/>
                <a:ea typeface="KaiTi" panose="02010609060101010101" pitchFamily="49" charset="-122"/>
              </a:rPr>
              <a:t>的牵头单位是教育部，实施单位是通商中国</a:t>
            </a:r>
            <a:r>
              <a:rPr lang="en-US" altLang="zh-CN" sz="2000">
                <a:solidFill>
                  <a:srgbClr val="000000"/>
                </a:solidFill>
                <a:latin typeface="KaiTi" panose="02010609060101010101" pitchFamily="49" charset="-122"/>
                <a:ea typeface="KaiTi" panose="02010609060101010101" pitchFamily="49" charset="-122"/>
              </a:rPr>
              <a:t>;</a:t>
            </a:r>
            <a:r>
              <a:rPr lang="zh-CN" altLang="en-US" sz="2000">
                <a:solidFill>
                  <a:srgbClr val="000000"/>
                </a:solidFill>
                <a:latin typeface="KaiTi" panose="02010609060101010101" pitchFamily="49" charset="-122"/>
                <a:ea typeface="KaiTi" panose="02010609060101010101" pitchFamily="49" charset="-122"/>
              </a:rPr>
              <a:t>中国负责</a:t>
            </a:r>
            <a:r>
              <a:rPr lang="en-US" altLang="zh-CN" sz="2000">
                <a:solidFill>
                  <a:srgbClr val="000000"/>
                </a:solidFill>
                <a:latin typeface="KaiTi" panose="02010609060101010101" pitchFamily="49" charset="-122"/>
                <a:ea typeface="KaiTi" panose="02010609060101010101" pitchFamily="49" charset="-122"/>
              </a:rPr>
              <a:t>YES</a:t>
            </a:r>
            <a:r>
              <a:rPr lang="zh-CN" altLang="en-US" sz="2000">
                <a:solidFill>
                  <a:srgbClr val="000000"/>
                </a:solidFill>
                <a:latin typeface="KaiTi" panose="02010609060101010101" pitchFamily="49" charset="-122"/>
                <a:ea typeface="KaiTi" panose="02010609060101010101" pitchFamily="49" charset="-122"/>
              </a:rPr>
              <a:t>的牵头单位是人力资源和社会保障部，实施单位是人力资源和社会保障部全国人才流动中心。</a:t>
            </a:r>
            <a:endParaRPr lang="en-US" altLang="zh-CN" sz="2000">
              <a:solidFill>
                <a:srgbClr val="000000"/>
              </a:solidFill>
              <a:latin typeface="KaiTi" panose="02010609060101010101" pitchFamily="49" charset="-122"/>
              <a:ea typeface="KaiTi" panose="02010609060101010101" pitchFamily="49" charset="-122"/>
            </a:endParaRPr>
          </a:p>
        </p:txBody>
      </p:sp>
      <p:sp>
        <p:nvSpPr>
          <p:cNvPr id="3" name="Freeform: Shape 2">
            <a:extLst>
              <a:ext uri="{FF2B5EF4-FFF2-40B4-BE49-F238E27FC236}">
                <a16:creationId xmlns:a16="http://schemas.microsoft.com/office/drawing/2014/main" id="{1E953638-237F-83F9-DF98-5501D566745C}"/>
              </a:ext>
            </a:extLst>
          </p:cNvPr>
          <p:cNvSpPr/>
          <p:nvPr/>
        </p:nvSpPr>
        <p:spPr>
          <a:xfrm>
            <a:off x="-308624" y="-2091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228999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00F96095-D02A-C96B-0726-3B761D01C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796" y="396163"/>
            <a:ext cx="1666929" cy="1043781"/>
          </a:xfrm>
          <a:prstGeom prst="rect">
            <a:avLst/>
          </a:prstGeom>
        </p:spPr>
      </p:pic>
      <p:pic>
        <p:nvPicPr>
          <p:cNvPr id="1026" name="Picture 2">
            <a:extLst>
              <a:ext uri="{FF2B5EF4-FFF2-40B4-BE49-F238E27FC236}">
                <a16:creationId xmlns:a16="http://schemas.microsoft.com/office/drawing/2014/main" id="{6714A87D-BF55-ED47-A9FF-5DE40E3F7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733747"/>
            <a:ext cx="2460625" cy="3686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E1DAB06-A32B-9E8A-4BC4-054967E2E928}"/>
              </a:ext>
            </a:extLst>
          </p:cNvPr>
          <p:cNvSpPr txBox="1"/>
          <p:nvPr/>
        </p:nvSpPr>
        <p:spPr>
          <a:xfrm>
            <a:off x="625549" y="2476500"/>
            <a:ext cx="10940902" cy="1446550"/>
          </a:xfrm>
          <a:prstGeom prst="rect">
            <a:avLst/>
          </a:prstGeom>
          <a:noFill/>
        </p:spPr>
        <p:txBody>
          <a:bodyPr wrap="square">
            <a:spAutoFit/>
          </a:bodyPr>
          <a:lstStyle/>
          <a:p>
            <a:pPr algn="ctr"/>
            <a:r>
              <a:rPr lang="zh-CN" altLang="en-US" sz="8800" b="1">
                <a:solidFill>
                  <a:schemeClr val="accent1">
                    <a:lumMod val="75000"/>
                  </a:schemeClr>
                </a:solidFill>
                <a:latin typeface="KaiTi" panose="02010609060101010101" pitchFamily="49" charset="-122"/>
                <a:ea typeface="KaiTi" panose="02010609060101010101" pitchFamily="49" charset="-122"/>
              </a:rPr>
              <a:t>重要文件、证件申请</a:t>
            </a:r>
            <a:endParaRPr lang="en-GB" sz="8800" b="1">
              <a:solidFill>
                <a:schemeClr val="accent1">
                  <a:lumMod val="75000"/>
                </a:schemeClr>
              </a:solidFill>
              <a:latin typeface="KaiTi" panose="02010609060101010101" pitchFamily="49" charset="-122"/>
              <a:ea typeface="KaiTi" panose="02010609060101010101" pitchFamily="49" charset="-122"/>
            </a:endParaRPr>
          </a:p>
        </p:txBody>
      </p:sp>
      <p:pic>
        <p:nvPicPr>
          <p:cNvPr id="3" name="Picture 2">
            <a:extLst>
              <a:ext uri="{FF2B5EF4-FFF2-40B4-BE49-F238E27FC236}">
                <a16:creationId xmlns:a16="http://schemas.microsoft.com/office/drawing/2014/main" id="{62BC4CC4-644F-C8E5-E778-32026946A161}"/>
              </a:ext>
            </a:extLst>
          </p:cNvPr>
          <p:cNvPicPr>
            <a:picLocks noChangeAspect="1"/>
          </p:cNvPicPr>
          <p:nvPr/>
        </p:nvPicPr>
        <p:blipFill rotWithShape="1">
          <a:blip r:embed="rId4">
            <a:alphaModFix amt="35000"/>
          </a:blip>
          <a:srcRect l="1396" t="44962" r="1539" b="13643"/>
          <a:stretch/>
        </p:blipFill>
        <p:spPr>
          <a:xfrm>
            <a:off x="228600" y="4381500"/>
            <a:ext cx="11734800" cy="2336799"/>
          </a:xfrm>
          <a:prstGeom prst="roundRect">
            <a:avLst/>
          </a:prstGeom>
        </p:spPr>
      </p:pic>
      <p:sp>
        <p:nvSpPr>
          <p:cNvPr id="4" name="Freeform: Shape 3">
            <a:extLst>
              <a:ext uri="{FF2B5EF4-FFF2-40B4-BE49-F238E27FC236}">
                <a16:creationId xmlns:a16="http://schemas.microsoft.com/office/drawing/2014/main" id="{5108B9F7-BBE6-5753-0F82-37912AD5FD23}"/>
              </a:ext>
            </a:extLst>
          </p:cNvPr>
          <p:cNvSpPr/>
          <p:nvPr/>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20636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6AA6C0B9-3E32-8267-CDDB-1F20C4F537FB}"/>
              </a:ext>
            </a:extLst>
          </p:cNvPr>
          <p:cNvSpPr txBox="1"/>
          <p:nvPr/>
        </p:nvSpPr>
        <p:spPr>
          <a:xfrm>
            <a:off x="9074384" y="4753047"/>
            <a:ext cx="2633472" cy="830997"/>
          </a:xfrm>
          <a:prstGeom prst="rect">
            <a:avLst/>
          </a:prstGeom>
          <a:noFill/>
        </p:spPr>
        <p:txBody>
          <a:bodyPr wrap="square" rtlCol="0">
            <a:spAutoFit/>
          </a:bodyPr>
          <a:lstStyle/>
          <a:p>
            <a:pPr algn="just"/>
            <a:r>
              <a:rPr lang="zh-CN" altLang="en-US" sz="1200" b="1">
                <a:solidFill>
                  <a:srgbClr val="E9295E"/>
                </a:solidFill>
              </a:rPr>
              <a:t>实习生出发前必须自行购买境外意外伤害、紧急救援和医疗保险以及机票。如果接收单位未提供住宿，实习生也需自行安排住宿。</a:t>
            </a:r>
            <a:endParaRPr lang="en-SG" sz="1200" b="1">
              <a:solidFill>
                <a:srgbClr val="E9295E"/>
              </a:solidFill>
            </a:endParaRPr>
          </a:p>
        </p:txBody>
      </p:sp>
      <p:sp>
        <p:nvSpPr>
          <p:cNvPr id="56" name="Subtitle 2">
            <a:extLst>
              <a:ext uri="{FF2B5EF4-FFF2-40B4-BE49-F238E27FC236}">
                <a16:creationId xmlns:a16="http://schemas.microsoft.com/office/drawing/2014/main" id="{AA1726EA-7993-0765-5705-ED8FECE42C89}"/>
              </a:ext>
            </a:extLst>
          </p:cNvPr>
          <p:cNvSpPr txBox="1">
            <a:spLocks/>
          </p:cNvSpPr>
          <p:nvPr/>
        </p:nvSpPr>
        <p:spPr>
          <a:xfrm>
            <a:off x="993273" y="534316"/>
            <a:ext cx="10205453" cy="7952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CN" altLang="en-US" sz="5000" b="1">
                <a:solidFill>
                  <a:schemeClr val="accent1">
                    <a:lumMod val="75000"/>
                  </a:schemeClr>
                </a:solidFill>
                <a:latin typeface="KaiTi" panose="02010609060101010101" pitchFamily="49" charset="-122"/>
                <a:ea typeface="KaiTi" panose="02010609060101010101" pitchFamily="49" charset="-122"/>
              </a:rPr>
              <a:t>工作许可证及签证手续总览</a:t>
            </a:r>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4" name="Slide Number Placeholder 3">
            <a:extLst>
              <a:ext uri="{FF2B5EF4-FFF2-40B4-BE49-F238E27FC236}">
                <a16:creationId xmlns:a16="http://schemas.microsoft.com/office/drawing/2014/main" id="{7D2026F9-6F54-61CE-37C7-1E751013436C}"/>
              </a:ext>
            </a:extLst>
          </p:cNvPr>
          <p:cNvSpPr>
            <a:spLocks noGrp="1"/>
          </p:cNvSpPr>
          <p:nvPr>
            <p:ph type="sldNum" sz="quarter" idx="12"/>
          </p:nvPr>
        </p:nvSpPr>
        <p:spPr/>
        <p:txBody>
          <a:bodyPr/>
          <a:lstStyle/>
          <a:p>
            <a:fld id="{102B6AAE-5BD7-475E-B8E6-E276E667C675}" type="slidenum">
              <a:rPr lang="en-SG" smtClean="0"/>
              <a:t>21</a:t>
            </a:fld>
            <a:endParaRPr lang="en-SG"/>
          </a:p>
        </p:txBody>
      </p:sp>
      <p:sp>
        <p:nvSpPr>
          <p:cNvPr id="25" name="Freeform: Shape 24">
            <a:extLst>
              <a:ext uri="{FF2B5EF4-FFF2-40B4-BE49-F238E27FC236}">
                <a16:creationId xmlns:a16="http://schemas.microsoft.com/office/drawing/2014/main" id="{3C6726DA-49B8-A245-3014-DD84DAE20FFB}"/>
              </a:ext>
            </a:extLst>
          </p:cNvPr>
          <p:cNvSpPr/>
          <p:nvPr/>
        </p:nvSpPr>
        <p:spPr>
          <a:xfrm>
            <a:off x="989838" y="1784686"/>
            <a:ext cx="2633472" cy="1008458"/>
          </a:xfrm>
          <a:custGeom>
            <a:avLst/>
            <a:gdLst>
              <a:gd name="connsiteX0" fmla="*/ 0 w 2592163"/>
              <a:gd name="connsiteY0" fmla="*/ 95619 h 956187"/>
              <a:gd name="connsiteX1" fmla="*/ 95619 w 2592163"/>
              <a:gd name="connsiteY1" fmla="*/ 0 h 956187"/>
              <a:gd name="connsiteX2" fmla="*/ 2496544 w 2592163"/>
              <a:gd name="connsiteY2" fmla="*/ 0 h 956187"/>
              <a:gd name="connsiteX3" fmla="*/ 2592163 w 2592163"/>
              <a:gd name="connsiteY3" fmla="*/ 95619 h 956187"/>
              <a:gd name="connsiteX4" fmla="*/ 2592163 w 2592163"/>
              <a:gd name="connsiteY4" fmla="*/ 860568 h 956187"/>
              <a:gd name="connsiteX5" fmla="*/ 2496544 w 2592163"/>
              <a:gd name="connsiteY5" fmla="*/ 956187 h 956187"/>
              <a:gd name="connsiteX6" fmla="*/ 95619 w 2592163"/>
              <a:gd name="connsiteY6" fmla="*/ 956187 h 956187"/>
              <a:gd name="connsiteX7" fmla="*/ 0 w 2592163"/>
              <a:gd name="connsiteY7" fmla="*/ 860568 h 956187"/>
              <a:gd name="connsiteX8" fmla="*/ 0 w 2592163"/>
              <a:gd name="connsiteY8" fmla="*/ 95619 h 95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2163" h="956187">
                <a:moveTo>
                  <a:pt x="0" y="95619"/>
                </a:moveTo>
                <a:cubicBezTo>
                  <a:pt x="0" y="42810"/>
                  <a:pt x="42810" y="0"/>
                  <a:pt x="95619" y="0"/>
                </a:cubicBezTo>
                <a:lnTo>
                  <a:pt x="2496544" y="0"/>
                </a:lnTo>
                <a:cubicBezTo>
                  <a:pt x="2549353" y="0"/>
                  <a:pt x="2592163" y="42810"/>
                  <a:pt x="2592163" y="95619"/>
                </a:cubicBezTo>
                <a:lnTo>
                  <a:pt x="2592163" y="860568"/>
                </a:lnTo>
                <a:cubicBezTo>
                  <a:pt x="2592163" y="913377"/>
                  <a:pt x="2549353" y="956187"/>
                  <a:pt x="2496544" y="956187"/>
                </a:cubicBezTo>
                <a:lnTo>
                  <a:pt x="95619" y="956187"/>
                </a:lnTo>
                <a:cubicBezTo>
                  <a:pt x="42810" y="956187"/>
                  <a:pt x="0" y="913377"/>
                  <a:pt x="0" y="860568"/>
                </a:cubicBezTo>
                <a:lnTo>
                  <a:pt x="0" y="95619"/>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586" tIns="96586" rIns="96586" bIns="96586" numCol="1" spcCol="1270" anchor="ctr" anchorCtr="0">
            <a:noAutofit/>
          </a:bodyPr>
          <a:lstStyle/>
          <a:p>
            <a:pPr lvl="0" indent="0" algn="ctr" defTabSz="800100">
              <a:lnSpc>
                <a:spcPct val="90000"/>
              </a:lnSpc>
              <a:spcBef>
                <a:spcPct val="0"/>
              </a:spcBef>
              <a:spcAft>
                <a:spcPct val="35000"/>
              </a:spcAft>
              <a:buNone/>
            </a:pPr>
            <a:r>
              <a:rPr lang="en-US" altLang="zh-CN" sz="1400" b="1">
                <a:solidFill>
                  <a:prstClr val="white"/>
                </a:solidFill>
                <a:latin typeface="Calibri" panose="020F0502020204030204"/>
              </a:rPr>
              <a:t>《</a:t>
            </a:r>
            <a:r>
              <a:rPr lang="zh-CN" altLang="en-US" sz="1400" b="1">
                <a:solidFill>
                  <a:prstClr val="white"/>
                </a:solidFill>
                <a:latin typeface="Calibri" panose="020F0502020204030204"/>
              </a:rPr>
              <a:t>确认函</a:t>
            </a:r>
            <a:r>
              <a:rPr lang="en-US" altLang="zh-CN" sz="1400" b="1">
                <a:solidFill>
                  <a:prstClr val="white"/>
                </a:solidFill>
                <a:latin typeface="Calibri" panose="020F0502020204030204"/>
              </a:rPr>
              <a:t>》</a:t>
            </a:r>
          </a:p>
          <a:p>
            <a:pPr lvl="0" algn="ctr" defTabSz="577850">
              <a:lnSpc>
                <a:spcPct val="90000"/>
              </a:lnSpc>
              <a:spcBef>
                <a:spcPct val="0"/>
              </a:spcBef>
              <a:buNone/>
            </a:pPr>
            <a:r>
              <a:rPr lang="zh-CN" altLang="en-US" sz="1200" b="1">
                <a:solidFill>
                  <a:schemeClr val="accent2">
                    <a:lumMod val="75000"/>
                  </a:schemeClr>
                </a:solidFill>
              </a:rPr>
              <a:t>由学校或毕业生通过</a:t>
            </a:r>
            <a:r>
              <a:rPr lang="en-US" altLang="zh-CN" sz="1200" b="1">
                <a:solidFill>
                  <a:schemeClr val="accent2">
                    <a:lumMod val="75000"/>
                  </a:schemeClr>
                </a:solidFill>
              </a:rPr>
              <a:t>YES</a:t>
            </a:r>
            <a:r>
              <a:rPr lang="zh-CN" altLang="en-US" sz="1200" b="1">
                <a:solidFill>
                  <a:schemeClr val="accent2">
                    <a:lumMod val="75000"/>
                  </a:schemeClr>
                </a:solidFill>
              </a:rPr>
              <a:t>网站向</a:t>
            </a:r>
            <a:endParaRPr lang="en-US" altLang="zh-CN" sz="1200" b="1">
              <a:solidFill>
                <a:schemeClr val="accent2">
                  <a:lumMod val="75000"/>
                </a:schemeClr>
              </a:solidFill>
            </a:endParaRPr>
          </a:p>
          <a:p>
            <a:pPr lvl="0" algn="ctr" defTabSz="577850">
              <a:lnSpc>
                <a:spcPct val="90000"/>
              </a:lnSpc>
              <a:spcBef>
                <a:spcPct val="0"/>
              </a:spcBef>
              <a:buNone/>
            </a:pPr>
            <a:r>
              <a:rPr lang="zh-CN" altLang="en-US" sz="1200" b="1">
                <a:solidFill>
                  <a:schemeClr val="accent2">
                    <a:lumMod val="75000"/>
                  </a:schemeClr>
                </a:solidFill>
              </a:rPr>
              <a:t>通商中国申请</a:t>
            </a:r>
            <a:endParaRPr lang="en-SG" sz="1200" b="1">
              <a:solidFill>
                <a:schemeClr val="accent2">
                  <a:lumMod val="75000"/>
                </a:schemeClr>
              </a:solidFill>
            </a:endParaRPr>
          </a:p>
        </p:txBody>
      </p:sp>
      <p:sp>
        <p:nvSpPr>
          <p:cNvPr id="36" name="Freeform: Shape 35">
            <a:extLst>
              <a:ext uri="{FF2B5EF4-FFF2-40B4-BE49-F238E27FC236}">
                <a16:creationId xmlns:a16="http://schemas.microsoft.com/office/drawing/2014/main" id="{5BF36555-BD06-6D49-BB16-F4D17D4BE292}"/>
              </a:ext>
            </a:extLst>
          </p:cNvPr>
          <p:cNvSpPr/>
          <p:nvPr/>
        </p:nvSpPr>
        <p:spPr>
          <a:xfrm>
            <a:off x="1021089" y="3141189"/>
            <a:ext cx="2633472" cy="1183532"/>
          </a:xfrm>
          <a:custGeom>
            <a:avLst/>
            <a:gdLst>
              <a:gd name="connsiteX0" fmla="*/ 0 w 2592163"/>
              <a:gd name="connsiteY0" fmla="*/ 95619 h 956187"/>
              <a:gd name="connsiteX1" fmla="*/ 95619 w 2592163"/>
              <a:gd name="connsiteY1" fmla="*/ 0 h 956187"/>
              <a:gd name="connsiteX2" fmla="*/ 2496544 w 2592163"/>
              <a:gd name="connsiteY2" fmla="*/ 0 h 956187"/>
              <a:gd name="connsiteX3" fmla="*/ 2592163 w 2592163"/>
              <a:gd name="connsiteY3" fmla="*/ 95619 h 956187"/>
              <a:gd name="connsiteX4" fmla="*/ 2592163 w 2592163"/>
              <a:gd name="connsiteY4" fmla="*/ 860568 h 956187"/>
              <a:gd name="connsiteX5" fmla="*/ 2496544 w 2592163"/>
              <a:gd name="connsiteY5" fmla="*/ 956187 h 956187"/>
              <a:gd name="connsiteX6" fmla="*/ 95619 w 2592163"/>
              <a:gd name="connsiteY6" fmla="*/ 956187 h 956187"/>
              <a:gd name="connsiteX7" fmla="*/ 0 w 2592163"/>
              <a:gd name="connsiteY7" fmla="*/ 860568 h 956187"/>
              <a:gd name="connsiteX8" fmla="*/ 0 w 2592163"/>
              <a:gd name="connsiteY8" fmla="*/ 95619 h 95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2163" h="956187">
                <a:moveTo>
                  <a:pt x="0" y="95619"/>
                </a:moveTo>
                <a:cubicBezTo>
                  <a:pt x="0" y="42810"/>
                  <a:pt x="42810" y="0"/>
                  <a:pt x="95619" y="0"/>
                </a:cubicBezTo>
                <a:lnTo>
                  <a:pt x="2496544" y="0"/>
                </a:lnTo>
                <a:cubicBezTo>
                  <a:pt x="2549353" y="0"/>
                  <a:pt x="2592163" y="42810"/>
                  <a:pt x="2592163" y="95619"/>
                </a:cubicBezTo>
                <a:lnTo>
                  <a:pt x="2592163" y="860568"/>
                </a:lnTo>
                <a:cubicBezTo>
                  <a:pt x="2592163" y="913377"/>
                  <a:pt x="2549353" y="956187"/>
                  <a:pt x="2496544" y="956187"/>
                </a:cubicBezTo>
                <a:lnTo>
                  <a:pt x="95619" y="956187"/>
                </a:lnTo>
                <a:cubicBezTo>
                  <a:pt x="42810" y="956187"/>
                  <a:pt x="0" y="913377"/>
                  <a:pt x="0" y="860568"/>
                </a:cubicBezTo>
                <a:lnTo>
                  <a:pt x="0" y="95619"/>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536" tIns="77536" rIns="77536" bIns="77536" numCol="1" spcCol="1270" anchor="ctr" anchorCtr="0">
            <a:noAutofit/>
          </a:bodyPr>
          <a:lstStyle/>
          <a:p>
            <a:pPr algn="ctr" defTabSz="800100">
              <a:lnSpc>
                <a:spcPct val="90000"/>
              </a:lnSpc>
              <a:spcBef>
                <a:spcPct val="0"/>
              </a:spcBef>
            </a:pPr>
            <a:r>
              <a:rPr lang="zh-CN" altLang="en-US" sz="1400" b="1">
                <a:solidFill>
                  <a:prstClr val="white"/>
                </a:solidFill>
                <a:latin typeface="Calibri" panose="020F0502020204030204"/>
              </a:rPr>
              <a:t>外国人来华工作许可通知</a:t>
            </a:r>
            <a:endParaRPr lang="en-US" altLang="zh-CN" sz="1400" b="1">
              <a:solidFill>
                <a:prstClr val="white"/>
              </a:solidFill>
              <a:latin typeface="Calibri" panose="020F0502020204030204"/>
            </a:endParaRPr>
          </a:p>
          <a:p>
            <a:pPr algn="ctr" defTabSz="800100">
              <a:lnSpc>
                <a:spcPct val="90000"/>
              </a:lnSpc>
              <a:spcBef>
                <a:spcPct val="0"/>
              </a:spcBef>
              <a:spcAft>
                <a:spcPts val="600"/>
              </a:spcAft>
            </a:pPr>
            <a:r>
              <a:rPr lang="zh-CN" altLang="en-US" sz="1400" b="1">
                <a:solidFill>
                  <a:prstClr val="white"/>
                </a:solidFill>
                <a:latin typeface="Calibri" panose="020F0502020204030204"/>
              </a:rPr>
              <a:t>（中新青年实习交流计划）</a:t>
            </a:r>
            <a:endParaRPr lang="en-US" altLang="zh-CN" sz="1400" b="1">
              <a:solidFill>
                <a:prstClr val="white"/>
              </a:solidFill>
              <a:latin typeface="Calibri" panose="020F0502020204030204"/>
            </a:endParaRPr>
          </a:p>
          <a:p>
            <a:pPr algn="ctr" defTabSz="577850">
              <a:lnSpc>
                <a:spcPct val="90000"/>
              </a:lnSpc>
              <a:spcBef>
                <a:spcPct val="0"/>
              </a:spcBef>
            </a:pPr>
            <a:r>
              <a:rPr lang="zh-CN" altLang="en-US" sz="1200" b="1">
                <a:solidFill>
                  <a:schemeClr val="accent2">
                    <a:lumMod val="75000"/>
                  </a:schemeClr>
                </a:solidFill>
              </a:rPr>
              <a:t>由中国接收单位向当地</a:t>
            </a:r>
            <a:endParaRPr lang="en-US" altLang="zh-CN" sz="1200" b="1">
              <a:solidFill>
                <a:schemeClr val="accent2">
                  <a:lumMod val="75000"/>
                </a:schemeClr>
              </a:solidFill>
            </a:endParaRPr>
          </a:p>
          <a:p>
            <a:pPr algn="ctr" defTabSz="577850">
              <a:lnSpc>
                <a:spcPct val="90000"/>
              </a:lnSpc>
              <a:spcBef>
                <a:spcPct val="0"/>
              </a:spcBef>
            </a:pPr>
            <a:r>
              <a:rPr lang="zh-CN" altLang="en-US" sz="1200" b="1">
                <a:solidFill>
                  <a:schemeClr val="accent2">
                    <a:lumMod val="75000"/>
                  </a:schemeClr>
                </a:solidFill>
              </a:rPr>
              <a:t>外国人来华工作管理部门申请</a:t>
            </a:r>
            <a:endParaRPr lang="en-US" altLang="zh-CN" sz="1200" b="1">
              <a:solidFill>
                <a:schemeClr val="accent2">
                  <a:lumMod val="75000"/>
                </a:schemeClr>
              </a:solidFill>
            </a:endParaRPr>
          </a:p>
          <a:p>
            <a:pPr marL="0" lvl="0" indent="0" algn="ctr" defTabSz="577850">
              <a:lnSpc>
                <a:spcPct val="90000"/>
              </a:lnSpc>
              <a:spcBef>
                <a:spcPts val="600"/>
              </a:spcBef>
              <a:spcAft>
                <a:spcPct val="35000"/>
              </a:spcAft>
              <a:buNone/>
            </a:pPr>
            <a:r>
              <a:rPr lang="zh-CN" altLang="en-US" sz="1100" b="0" i="1" kern="1200">
                <a:solidFill>
                  <a:schemeClr val="accent2"/>
                </a:solidFill>
                <a:hlinkClick r:id="rId3"/>
              </a:rPr>
              <a:t>*更多详情</a:t>
            </a:r>
            <a:endParaRPr lang="en-SG" sz="1100" b="0" i="1" kern="1200">
              <a:solidFill>
                <a:schemeClr val="accent2"/>
              </a:solidFill>
            </a:endParaRPr>
          </a:p>
        </p:txBody>
      </p:sp>
      <p:sp>
        <p:nvSpPr>
          <p:cNvPr id="37" name="Freeform: Shape 36">
            <a:extLst>
              <a:ext uri="{FF2B5EF4-FFF2-40B4-BE49-F238E27FC236}">
                <a16:creationId xmlns:a16="http://schemas.microsoft.com/office/drawing/2014/main" id="{607E8205-5AFF-72D6-2659-B1A558E6B39B}"/>
              </a:ext>
            </a:extLst>
          </p:cNvPr>
          <p:cNvSpPr/>
          <p:nvPr/>
        </p:nvSpPr>
        <p:spPr>
          <a:xfrm>
            <a:off x="2089107" y="2797568"/>
            <a:ext cx="430284" cy="358570"/>
          </a:xfrm>
          <a:custGeom>
            <a:avLst/>
            <a:gdLst>
              <a:gd name="connsiteX0" fmla="*/ 0 w 358570"/>
              <a:gd name="connsiteY0" fmla="*/ 86057 h 430284"/>
              <a:gd name="connsiteX1" fmla="*/ 179285 w 358570"/>
              <a:gd name="connsiteY1" fmla="*/ 86057 h 430284"/>
              <a:gd name="connsiteX2" fmla="*/ 179285 w 358570"/>
              <a:gd name="connsiteY2" fmla="*/ 0 h 430284"/>
              <a:gd name="connsiteX3" fmla="*/ 358570 w 358570"/>
              <a:gd name="connsiteY3" fmla="*/ 215142 h 430284"/>
              <a:gd name="connsiteX4" fmla="*/ 179285 w 358570"/>
              <a:gd name="connsiteY4" fmla="*/ 430284 h 430284"/>
              <a:gd name="connsiteX5" fmla="*/ 179285 w 358570"/>
              <a:gd name="connsiteY5" fmla="*/ 344227 h 430284"/>
              <a:gd name="connsiteX6" fmla="*/ 0 w 358570"/>
              <a:gd name="connsiteY6" fmla="*/ 344227 h 430284"/>
              <a:gd name="connsiteX7" fmla="*/ 0 w 358570"/>
              <a:gd name="connsiteY7" fmla="*/ 86057 h 43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570" h="430284">
                <a:moveTo>
                  <a:pt x="286856" y="0"/>
                </a:moveTo>
                <a:lnTo>
                  <a:pt x="286856" y="215142"/>
                </a:lnTo>
                <a:lnTo>
                  <a:pt x="358570" y="215142"/>
                </a:lnTo>
                <a:lnTo>
                  <a:pt x="179285" y="430284"/>
                </a:lnTo>
                <a:lnTo>
                  <a:pt x="0" y="215142"/>
                </a:lnTo>
                <a:lnTo>
                  <a:pt x="71714" y="215142"/>
                </a:lnTo>
                <a:lnTo>
                  <a:pt x="71714" y="0"/>
                </a:lnTo>
                <a:lnTo>
                  <a:pt x="286856" y="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86058" tIns="0" rIns="86056" bIns="107571" numCol="1" spcCol="1270" anchor="ctr" anchorCtr="0">
            <a:noAutofit/>
          </a:bodyPr>
          <a:lstStyle/>
          <a:p>
            <a:pPr marL="0" lvl="0" indent="0" algn="ctr" defTabSz="755650">
              <a:lnSpc>
                <a:spcPct val="90000"/>
              </a:lnSpc>
              <a:spcBef>
                <a:spcPct val="0"/>
              </a:spcBef>
              <a:spcAft>
                <a:spcPct val="35000"/>
              </a:spcAft>
              <a:buNone/>
            </a:pPr>
            <a:endParaRPr lang="en-SG" sz="1700" b="1" kern="1200"/>
          </a:p>
        </p:txBody>
      </p:sp>
      <p:sp>
        <p:nvSpPr>
          <p:cNvPr id="38" name="Freeform: Shape 37">
            <a:extLst>
              <a:ext uri="{FF2B5EF4-FFF2-40B4-BE49-F238E27FC236}">
                <a16:creationId xmlns:a16="http://schemas.microsoft.com/office/drawing/2014/main" id="{5D1761B7-F233-6D43-CE11-CBCB54F336FF}"/>
              </a:ext>
            </a:extLst>
          </p:cNvPr>
          <p:cNvSpPr/>
          <p:nvPr/>
        </p:nvSpPr>
        <p:spPr>
          <a:xfrm>
            <a:off x="1021089" y="4664587"/>
            <a:ext cx="2633472" cy="956187"/>
          </a:xfrm>
          <a:custGeom>
            <a:avLst/>
            <a:gdLst>
              <a:gd name="connsiteX0" fmla="*/ 0 w 2592163"/>
              <a:gd name="connsiteY0" fmla="*/ 95619 h 956187"/>
              <a:gd name="connsiteX1" fmla="*/ 95619 w 2592163"/>
              <a:gd name="connsiteY1" fmla="*/ 0 h 956187"/>
              <a:gd name="connsiteX2" fmla="*/ 2496544 w 2592163"/>
              <a:gd name="connsiteY2" fmla="*/ 0 h 956187"/>
              <a:gd name="connsiteX3" fmla="*/ 2592163 w 2592163"/>
              <a:gd name="connsiteY3" fmla="*/ 95619 h 956187"/>
              <a:gd name="connsiteX4" fmla="*/ 2592163 w 2592163"/>
              <a:gd name="connsiteY4" fmla="*/ 860568 h 956187"/>
              <a:gd name="connsiteX5" fmla="*/ 2496544 w 2592163"/>
              <a:gd name="connsiteY5" fmla="*/ 956187 h 956187"/>
              <a:gd name="connsiteX6" fmla="*/ 95619 w 2592163"/>
              <a:gd name="connsiteY6" fmla="*/ 956187 h 956187"/>
              <a:gd name="connsiteX7" fmla="*/ 0 w 2592163"/>
              <a:gd name="connsiteY7" fmla="*/ 860568 h 956187"/>
              <a:gd name="connsiteX8" fmla="*/ 0 w 2592163"/>
              <a:gd name="connsiteY8" fmla="*/ 95619 h 95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2163" h="956187">
                <a:moveTo>
                  <a:pt x="0" y="95619"/>
                </a:moveTo>
                <a:cubicBezTo>
                  <a:pt x="0" y="42810"/>
                  <a:pt x="42810" y="0"/>
                  <a:pt x="95619" y="0"/>
                </a:cubicBezTo>
                <a:lnTo>
                  <a:pt x="2496544" y="0"/>
                </a:lnTo>
                <a:cubicBezTo>
                  <a:pt x="2549353" y="0"/>
                  <a:pt x="2592163" y="42810"/>
                  <a:pt x="2592163" y="95619"/>
                </a:cubicBezTo>
                <a:lnTo>
                  <a:pt x="2592163" y="860568"/>
                </a:lnTo>
                <a:cubicBezTo>
                  <a:pt x="2592163" y="913377"/>
                  <a:pt x="2549353" y="956187"/>
                  <a:pt x="2496544" y="956187"/>
                </a:cubicBezTo>
                <a:lnTo>
                  <a:pt x="95619" y="956187"/>
                </a:lnTo>
                <a:cubicBezTo>
                  <a:pt x="42810" y="956187"/>
                  <a:pt x="0" y="913377"/>
                  <a:pt x="0" y="860568"/>
                </a:cubicBezTo>
                <a:lnTo>
                  <a:pt x="0" y="95619"/>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586" tIns="96586" rIns="96586" bIns="96586" numCol="1" spcCol="1270" anchor="ctr" anchorCtr="0">
            <a:noAutofit/>
          </a:bodyPr>
          <a:lstStyle/>
          <a:p>
            <a:pPr lvl="0" indent="0" algn="ctr" defTabSz="800100">
              <a:lnSpc>
                <a:spcPct val="90000"/>
              </a:lnSpc>
              <a:spcBef>
                <a:spcPct val="0"/>
              </a:spcBef>
              <a:spcAft>
                <a:spcPct val="35000"/>
              </a:spcAft>
              <a:buNone/>
            </a:pPr>
            <a:r>
              <a:rPr lang="en-SG" sz="1400" b="1">
                <a:solidFill>
                  <a:prstClr val="white"/>
                </a:solidFill>
                <a:latin typeface="Calibri" panose="020F0502020204030204"/>
              </a:rPr>
              <a:t>Z </a:t>
            </a:r>
            <a:r>
              <a:rPr lang="zh-CN" altLang="en-US" sz="1400" b="1">
                <a:solidFill>
                  <a:prstClr val="white"/>
                </a:solidFill>
                <a:latin typeface="Calibri" panose="020F0502020204030204"/>
              </a:rPr>
              <a:t>签证</a:t>
            </a:r>
            <a:endParaRPr lang="en-SG" sz="1400" b="1">
              <a:solidFill>
                <a:prstClr val="white"/>
              </a:solidFill>
              <a:latin typeface="Calibri" panose="020F0502020204030204"/>
            </a:endParaRPr>
          </a:p>
          <a:p>
            <a:pPr lvl="0" indent="0" algn="ctr" defTabSz="577850">
              <a:lnSpc>
                <a:spcPct val="90000"/>
              </a:lnSpc>
              <a:spcBef>
                <a:spcPct val="0"/>
              </a:spcBef>
              <a:spcAft>
                <a:spcPct val="35000"/>
              </a:spcAft>
              <a:buNone/>
            </a:pPr>
            <a:r>
              <a:rPr lang="zh-CN" altLang="en-US" sz="1200" b="1">
                <a:solidFill>
                  <a:schemeClr val="accent2">
                    <a:lumMod val="75000"/>
                  </a:schemeClr>
                </a:solidFill>
              </a:rPr>
              <a:t>由实习生到中国签证中心办理</a:t>
            </a:r>
            <a:endParaRPr lang="en-SG" sz="1200" b="1">
              <a:solidFill>
                <a:schemeClr val="accent2">
                  <a:lumMod val="75000"/>
                </a:schemeClr>
              </a:solidFill>
            </a:endParaRPr>
          </a:p>
        </p:txBody>
      </p:sp>
      <p:grpSp>
        <p:nvGrpSpPr>
          <p:cNvPr id="6" name="Group 5">
            <a:extLst>
              <a:ext uri="{FF2B5EF4-FFF2-40B4-BE49-F238E27FC236}">
                <a16:creationId xmlns:a16="http://schemas.microsoft.com/office/drawing/2014/main" id="{2561A35C-57DA-05ED-D6C3-64E1BE74EB2A}"/>
              </a:ext>
            </a:extLst>
          </p:cNvPr>
          <p:cNvGrpSpPr/>
          <p:nvPr/>
        </p:nvGrpSpPr>
        <p:grpSpPr>
          <a:xfrm>
            <a:off x="6351191" y="1797578"/>
            <a:ext cx="2633472" cy="1005840"/>
            <a:chOff x="0" y="-26859"/>
            <a:chExt cx="3298846" cy="1005840"/>
          </a:xfrm>
          <a:solidFill>
            <a:schemeClr val="tx1">
              <a:lumMod val="95000"/>
              <a:lumOff val="5000"/>
            </a:schemeClr>
          </a:solidFill>
        </p:grpSpPr>
        <p:sp>
          <p:nvSpPr>
            <p:cNvPr id="19" name="Rectangle: Rounded Corners 18">
              <a:extLst>
                <a:ext uri="{FF2B5EF4-FFF2-40B4-BE49-F238E27FC236}">
                  <a16:creationId xmlns:a16="http://schemas.microsoft.com/office/drawing/2014/main" id="{695B4465-572D-343A-072F-BCE4BF70DC92}"/>
                </a:ext>
              </a:extLst>
            </p:cNvPr>
            <p:cNvSpPr/>
            <p:nvPr/>
          </p:nvSpPr>
          <p:spPr>
            <a:xfrm>
              <a:off x="0" y="0"/>
              <a:ext cx="3298846" cy="956187"/>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75F7F1E6-5AB6-7E76-C029-E27A82F1CC1A}"/>
                </a:ext>
              </a:extLst>
            </p:cNvPr>
            <p:cNvSpPr txBox="1"/>
            <p:nvPr/>
          </p:nvSpPr>
          <p:spPr>
            <a:xfrm>
              <a:off x="28006" y="-26859"/>
              <a:ext cx="3242835" cy="100584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zh-CN" altLang="en-US" sz="1400" b="1">
                  <a:solidFill>
                    <a:prstClr val="white"/>
                  </a:solidFill>
                  <a:latin typeface="Calibri" panose="020F0502020204030204"/>
                </a:rPr>
                <a:t>外国人居留证</a:t>
              </a:r>
              <a:endParaRPr lang="en-US" altLang="zh-CN" sz="1400" b="1">
                <a:solidFill>
                  <a:prstClr val="white"/>
                </a:solidFill>
                <a:latin typeface="Calibri" panose="020F0502020204030204"/>
              </a:endParaRPr>
            </a:p>
            <a:p>
              <a:pPr indent="0" algn="ctr" defTabSz="577850">
                <a:lnSpc>
                  <a:spcPct val="90000"/>
                </a:lnSpc>
                <a:spcBef>
                  <a:spcPct val="0"/>
                </a:spcBef>
              </a:pPr>
              <a:r>
                <a:rPr lang="zh-CN" altLang="en-US" sz="1200" b="1">
                  <a:solidFill>
                    <a:schemeClr val="accent2">
                      <a:lumMod val="75000"/>
                    </a:schemeClr>
                  </a:solidFill>
                </a:rPr>
                <a:t>由实习生到据留地</a:t>
              </a:r>
              <a:endParaRPr lang="en-US" altLang="zh-CN" sz="1200" b="1">
                <a:solidFill>
                  <a:schemeClr val="accent2">
                    <a:lumMod val="75000"/>
                  </a:schemeClr>
                </a:solidFill>
              </a:endParaRPr>
            </a:p>
            <a:p>
              <a:pPr indent="0" algn="ctr" defTabSz="577850">
                <a:lnSpc>
                  <a:spcPct val="90000"/>
                </a:lnSpc>
                <a:spcBef>
                  <a:spcPct val="0"/>
                </a:spcBef>
              </a:pPr>
              <a:r>
                <a:rPr lang="zh-CN" altLang="en-US" sz="1200" b="1">
                  <a:solidFill>
                    <a:schemeClr val="accent2">
                      <a:lumMod val="75000"/>
                    </a:schemeClr>
                  </a:solidFill>
                </a:rPr>
                <a:t>公安机关出入境管理机构申请办理</a:t>
              </a:r>
              <a:endParaRPr lang="en-SG" sz="1200" b="1">
                <a:solidFill>
                  <a:schemeClr val="accent2">
                    <a:lumMod val="75000"/>
                  </a:schemeClr>
                </a:solidFill>
              </a:endParaRPr>
            </a:p>
          </p:txBody>
        </p:sp>
      </p:grpSp>
      <p:grpSp>
        <p:nvGrpSpPr>
          <p:cNvPr id="7" name="Group 6">
            <a:extLst>
              <a:ext uri="{FF2B5EF4-FFF2-40B4-BE49-F238E27FC236}">
                <a16:creationId xmlns:a16="http://schemas.microsoft.com/office/drawing/2014/main" id="{7569F3B7-6A79-F3E3-5926-E0AE897E62AC}"/>
              </a:ext>
            </a:extLst>
          </p:cNvPr>
          <p:cNvGrpSpPr/>
          <p:nvPr/>
        </p:nvGrpSpPr>
        <p:grpSpPr>
          <a:xfrm rot="10800000">
            <a:off x="7454592" y="2770268"/>
            <a:ext cx="430284" cy="343822"/>
            <a:chOff x="1434280" y="1013490"/>
            <a:chExt cx="430284" cy="343822"/>
          </a:xfrm>
          <a:solidFill>
            <a:schemeClr val="accent2"/>
          </a:solidFill>
        </p:grpSpPr>
        <p:sp>
          <p:nvSpPr>
            <p:cNvPr id="17" name="Arrow: Right 16">
              <a:extLst>
                <a:ext uri="{FF2B5EF4-FFF2-40B4-BE49-F238E27FC236}">
                  <a16:creationId xmlns:a16="http://schemas.microsoft.com/office/drawing/2014/main" id="{77E08FF3-0DB1-7684-E462-74BC41A4D258}"/>
                </a:ext>
              </a:extLst>
            </p:cNvPr>
            <p:cNvSpPr/>
            <p:nvPr/>
          </p:nvSpPr>
          <p:spPr>
            <a:xfrm rot="5400000">
              <a:off x="1477511" y="970259"/>
              <a:ext cx="343822" cy="430284"/>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8" name="Arrow: Right 6">
              <a:extLst>
                <a:ext uri="{FF2B5EF4-FFF2-40B4-BE49-F238E27FC236}">
                  <a16:creationId xmlns:a16="http://schemas.microsoft.com/office/drawing/2014/main" id="{ADAACD4C-8FCE-43E3-A1A8-9D3DFB4D3374}"/>
                </a:ext>
              </a:extLst>
            </p:cNvPr>
            <p:cNvSpPr txBox="1"/>
            <p:nvPr/>
          </p:nvSpPr>
          <p:spPr>
            <a:xfrm>
              <a:off x="1520338" y="1013490"/>
              <a:ext cx="258170" cy="2406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SG" sz="1400" b="1" kern="1200"/>
            </a:p>
          </p:txBody>
        </p:sp>
      </p:grpSp>
      <p:sp>
        <p:nvSpPr>
          <p:cNvPr id="15" name="Rectangle: Rounded Corners 14">
            <a:extLst>
              <a:ext uri="{FF2B5EF4-FFF2-40B4-BE49-F238E27FC236}">
                <a16:creationId xmlns:a16="http://schemas.microsoft.com/office/drawing/2014/main" id="{A9839F5C-CBA7-B023-D10E-4D5F936E362F}"/>
              </a:ext>
            </a:extLst>
          </p:cNvPr>
          <p:cNvSpPr/>
          <p:nvPr/>
        </p:nvSpPr>
        <p:spPr>
          <a:xfrm>
            <a:off x="6351192" y="3105906"/>
            <a:ext cx="2641154" cy="1179975"/>
          </a:xfrm>
          <a:prstGeom prst="roundRect">
            <a:avLst>
              <a:gd name="adj" fmla="val 10000"/>
            </a:avLst>
          </a:pr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Rounded Corners 8">
            <a:extLst>
              <a:ext uri="{FF2B5EF4-FFF2-40B4-BE49-F238E27FC236}">
                <a16:creationId xmlns:a16="http://schemas.microsoft.com/office/drawing/2014/main" id="{46E38898-FCCC-36DC-2D59-9C0F2B85FD5B}"/>
              </a:ext>
            </a:extLst>
          </p:cNvPr>
          <p:cNvSpPr txBox="1"/>
          <p:nvPr/>
        </p:nvSpPr>
        <p:spPr>
          <a:xfrm>
            <a:off x="6373741" y="3140467"/>
            <a:ext cx="2610923" cy="108654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indent="0" algn="ctr" defTabSz="800100">
              <a:lnSpc>
                <a:spcPct val="90000"/>
              </a:lnSpc>
              <a:spcBef>
                <a:spcPct val="0"/>
              </a:spcBef>
              <a:buNone/>
            </a:pPr>
            <a:r>
              <a:rPr lang="en-US" altLang="zh-CN" sz="1400" b="1">
                <a:solidFill>
                  <a:prstClr val="white"/>
                </a:solidFill>
                <a:latin typeface="Calibri" panose="020F0502020204030204"/>
              </a:rPr>
              <a:t>《</a:t>
            </a:r>
            <a:r>
              <a:rPr lang="zh-CN" altLang="en-US" sz="1400" b="1">
                <a:solidFill>
                  <a:prstClr val="white"/>
                </a:solidFill>
                <a:latin typeface="Calibri" panose="020F0502020204030204"/>
              </a:rPr>
              <a:t>外国人工作许可证</a:t>
            </a:r>
            <a:r>
              <a:rPr lang="en-US" altLang="zh-CN" sz="1400" b="1">
                <a:solidFill>
                  <a:prstClr val="white"/>
                </a:solidFill>
                <a:latin typeface="Calibri" panose="020F0502020204030204"/>
              </a:rPr>
              <a:t>》</a:t>
            </a:r>
          </a:p>
          <a:p>
            <a:pPr lvl="0" indent="0" algn="ctr" defTabSz="800100">
              <a:lnSpc>
                <a:spcPct val="90000"/>
              </a:lnSpc>
              <a:spcBef>
                <a:spcPct val="0"/>
              </a:spcBef>
              <a:spcAft>
                <a:spcPts val="600"/>
              </a:spcAft>
              <a:buNone/>
            </a:pPr>
            <a:r>
              <a:rPr lang="zh-CN" altLang="en-US" sz="1400" b="1">
                <a:solidFill>
                  <a:prstClr val="white"/>
                </a:solidFill>
                <a:latin typeface="Calibri" panose="020F0502020204030204"/>
              </a:rPr>
              <a:t>（中新实习交流计划）</a:t>
            </a:r>
            <a:endParaRPr lang="en-US" altLang="zh-CN" sz="1400" b="1">
              <a:solidFill>
                <a:prstClr val="white"/>
              </a:solidFill>
              <a:latin typeface="Calibri" panose="020F0502020204030204"/>
            </a:endParaRPr>
          </a:p>
          <a:p>
            <a:pPr lvl="0" algn="ctr" defTabSz="577850">
              <a:lnSpc>
                <a:spcPct val="90000"/>
              </a:lnSpc>
              <a:spcBef>
                <a:spcPct val="0"/>
              </a:spcBef>
              <a:buNone/>
            </a:pPr>
            <a:r>
              <a:rPr lang="zh-CN" altLang="en-US" sz="1200" b="1">
                <a:solidFill>
                  <a:schemeClr val="accent2">
                    <a:lumMod val="75000"/>
                  </a:schemeClr>
                </a:solidFill>
              </a:rPr>
              <a:t>由中国接收单位向当地</a:t>
            </a:r>
            <a:endParaRPr lang="en-US" altLang="zh-CN" sz="1200" b="1">
              <a:solidFill>
                <a:schemeClr val="accent2">
                  <a:lumMod val="75000"/>
                </a:schemeClr>
              </a:solidFill>
            </a:endParaRPr>
          </a:p>
          <a:p>
            <a:pPr lvl="0" algn="ctr" defTabSz="577850">
              <a:lnSpc>
                <a:spcPct val="90000"/>
              </a:lnSpc>
              <a:spcBef>
                <a:spcPct val="0"/>
              </a:spcBef>
              <a:buNone/>
            </a:pPr>
            <a:r>
              <a:rPr lang="zh-CN" altLang="en-US" sz="1200" b="1">
                <a:solidFill>
                  <a:schemeClr val="accent2">
                    <a:lumMod val="75000"/>
                  </a:schemeClr>
                </a:solidFill>
              </a:rPr>
              <a:t>外国人来华工作管理部门申请</a:t>
            </a:r>
            <a:endParaRPr lang="en-US" altLang="zh-CN" sz="1200" b="1">
              <a:solidFill>
                <a:schemeClr val="accent2">
                  <a:lumMod val="75000"/>
                </a:schemeClr>
              </a:solidFill>
            </a:endParaRPr>
          </a:p>
        </p:txBody>
      </p:sp>
      <p:grpSp>
        <p:nvGrpSpPr>
          <p:cNvPr id="9" name="Group 8">
            <a:extLst>
              <a:ext uri="{FF2B5EF4-FFF2-40B4-BE49-F238E27FC236}">
                <a16:creationId xmlns:a16="http://schemas.microsoft.com/office/drawing/2014/main" id="{2F9E0806-D559-81E5-53BD-C9CC501795A9}"/>
              </a:ext>
            </a:extLst>
          </p:cNvPr>
          <p:cNvGrpSpPr/>
          <p:nvPr/>
        </p:nvGrpSpPr>
        <p:grpSpPr>
          <a:xfrm rot="10800000">
            <a:off x="7393346" y="4278153"/>
            <a:ext cx="430284" cy="358570"/>
            <a:chOff x="1434280" y="2430565"/>
            <a:chExt cx="430284" cy="358570"/>
          </a:xfrm>
          <a:solidFill>
            <a:schemeClr val="accent2"/>
          </a:solidFill>
        </p:grpSpPr>
        <p:sp>
          <p:nvSpPr>
            <p:cNvPr id="13" name="Arrow: Right 12">
              <a:extLst>
                <a:ext uri="{FF2B5EF4-FFF2-40B4-BE49-F238E27FC236}">
                  <a16:creationId xmlns:a16="http://schemas.microsoft.com/office/drawing/2014/main" id="{A48CA5FD-0F81-A113-6522-654E3581B0D4}"/>
                </a:ext>
              </a:extLst>
            </p:cNvPr>
            <p:cNvSpPr/>
            <p:nvPr/>
          </p:nvSpPr>
          <p:spPr>
            <a:xfrm rot="5400000">
              <a:off x="1470137" y="2394708"/>
              <a:ext cx="358570" cy="430284"/>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4" name="Arrow: Right 10">
              <a:extLst>
                <a:ext uri="{FF2B5EF4-FFF2-40B4-BE49-F238E27FC236}">
                  <a16:creationId xmlns:a16="http://schemas.microsoft.com/office/drawing/2014/main" id="{DDDDBBD3-82B6-A08E-8E97-F805F79A3DBE}"/>
                </a:ext>
              </a:extLst>
            </p:cNvPr>
            <p:cNvSpPr txBox="1"/>
            <p:nvPr/>
          </p:nvSpPr>
          <p:spPr>
            <a:xfrm>
              <a:off x="1520338" y="2430565"/>
              <a:ext cx="258170" cy="2509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SG" sz="1400" b="1" kern="1200"/>
            </a:p>
          </p:txBody>
        </p:sp>
      </p:grpSp>
      <p:grpSp>
        <p:nvGrpSpPr>
          <p:cNvPr id="10" name="Group 9">
            <a:extLst>
              <a:ext uri="{FF2B5EF4-FFF2-40B4-BE49-F238E27FC236}">
                <a16:creationId xmlns:a16="http://schemas.microsoft.com/office/drawing/2014/main" id="{B8BFAD79-ECD0-E485-24B6-9893C52834F6}"/>
              </a:ext>
            </a:extLst>
          </p:cNvPr>
          <p:cNvGrpSpPr/>
          <p:nvPr/>
        </p:nvGrpSpPr>
        <p:grpSpPr>
          <a:xfrm>
            <a:off x="6331580" y="4589875"/>
            <a:ext cx="2633472" cy="956187"/>
            <a:chOff x="0" y="2848897"/>
            <a:chExt cx="3298846" cy="956187"/>
          </a:xfrm>
          <a:solidFill>
            <a:schemeClr val="tx1">
              <a:lumMod val="95000"/>
              <a:lumOff val="5000"/>
            </a:schemeClr>
          </a:solidFill>
        </p:grpSpPr>
        <p:sp>
          <p:nvSpPr>
            <p:cNvPr id="11" name="Rectangle: Rounded Corners 10">
              <a:extLst>
                <a:ext uri="{FF2B5EF4-FFF2-40B4-BE49-F238E27FC236}">
                  <a16:creationId xmlns:a16="http://schemas.microsoft.com/office/drawing/2014/main" id="{8671AA06-86F9-DD7D-D495-6ADAF8F845C3}"/>
                </a:ext>
              </a:extLst>
            </p:cNvPr>
            <p:cNvSpPr/>
            <p:nvPr/>
          </p:nvSpPr>
          <p:spPr>
            <a:xfrm>
              <a:off x="0" y="2848897"/>
              <a:ext cx="3298846" cy="956187"/>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Rounded Corners 12">
              <a:extLst>
                <a:ext uri="{FF2B5EF4-FFF2-40B4-BE49-F238E27FC236}">
                  <a16:creationId xmlns:a16="http://schemas.microsoft.com/office/drawing/2014/main" id="{020869B6-76C2-3539-CCFA-FDFC2C70DDAD}"/>
                </a:ext>
              </a:extLst>
            </p:cNvPr>
            <p:cNvSpPr txBox="1"/>
            <p:nvPr/>
          </p:nvSpPr>
          <p:spPr>
            <a:xfrm>
              <a:off x="28005" y="2876903"/>
              <a:ext cx="3242834" cy="90017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zh-CN" altLang="en-US" sz="1400" b="1">
                  <a:solidFill>
                    <a:prstClr val="white"/>
                  </a:solidFill>
                  <a:latin typeface="Calibri" panose="020F0502020204030204"/>
                </a:rPr>
                <a:t>抵达中国</a:t>
              </a:r>
              <a:endParaRPr lang="en-SG" sz="1400" b="1">
                <a:solidFill>
                  <a:prstClr val="white"/>
                </a:solidFill>
                <a:latin typeface="Calibri" panose="020F0502020204030204"/>
              </a:endParaRPr>
            </a:p>
          </p:txBody>
        </p:sp>
      </p:grpSp>
      <p:sp>
        <p:nvSpPr>
          <p:cNvPr id="27" name="Rectangle: Rounded Corners 26">
            <a:extLst>
              <a:ext uri="{FF2B5EF4-FFF2-40B4-BE49-F238E27FC236}">
                <a16:creationId xmlns:a16="http://schemas.microsoft.com/office/drawing/2014/main" id="{0F8D8752-7BE5-BADE-285D-36CB823877F5}"/>
              </a:ext>
            </a:extLst>
          </p:cNvPr>
          <p:cNvSpPr/>
          <p:nvPr/>
        </p:nvSpPr>
        <p:spPr>
          <a:xfrm>
            <a:off x="3701285" y="1768587"/>
            <a:ext cx="1946787" cy="956188"/>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n w="28575">
                <a:solidFill>
                  <a:srgbClr val="EE7B10"/>
                </a:solidFill>
                <a:prstDash val="dash"/>
              </a:ln>
            </a:endParaRPr>
          </a:p>
        </p:txBody>
      </p:sp>
      <p:sp>
        <p:nvSpPr>
          <p:cNvPr id="29" name="TextBox 28">
            <a:extLst>
              <a:ext uri="{FF2B5EF4-FFF2-40B4-BE49-F238E27FC236}">
                <a16:creationId xmlns:a16="http://schemas.microsoft.com/office/drawing/2014/main" id="{4898A695-A872-A9DB-1F42-2181F4CDBDA7}"/>
              </a:ext>
            </a:extLst>
          </p:cNvPr>
          <p:cNvSpPr txBox="1"/>
          <p:nvPr/>
        </p:nvSpPr>
        <p:spPr>
          <a:xfrm>
            <a:off x="3746311" y="1979333"/>
            <a:ext cx="1882097" cy="430887"/>
          </a:xfrm>
          <a:prstGeom prst="rect">
            <a:avLst/>
          </a:prstGeom>
          <a:noFill/>
        </p:spPr>
        <p:txBody>
          <a:bodyPr wrap="square" rtlCol="0">
            <a:spAutoFit/>
          </a:bodyPr>
          <a:lstStyle/>
          <a:p>
            <a:pPr marL="171450" indent="-171450">
              <a:buFont typeface="Arial" panose="020B0604020202020204" pitchFamily="34" charset="0"/>
              <a:buChar char="•"/>
            </a:pPr>
            <a:r>
              <a:rPr lang="zh-CN" altLang="en-US" sz="1100"/>
              <a:t>实习合约</a:t>
            </a:r>
            <a:endParaRPr lang="en-US" altLang="zh-CN" sz="1100"/>
          </a:p>
          <a:p>
            <a:pPr marL="171450" indent="-171450">
              <a:buFont typeface="Arial" panose="020B0604020202020204" pitchFamily="34" charset="0"/>
              <a:buChar char="•"/>
            </a:pPr>
            <a:r>
              <a:rPr lang="zh-CN" altLang="en-US" sz="1100"/>
              <a:t>其他所需资料</a:t>
            </a:r>
            <a:endParaRPr lang="en-US" altLang="zh-CN" sz="1100"/>
          </a:p>
        </p:txBody>
      </p:sp>
      <p:sp>
        <p:nvSpPr>
          <p:cNvPr id="30" name="TextBox 29">
            <a:extLst>
              <a:ext uri="{FF2B5EF4-FFF2-40B4-BE49-F238E27FC236}">
                <a16:creationId xmlns:a16="http://schemas.microsoft.com/office/drawing/2014/main" id="{FAB8601D-2044-4FEB-E08A-3D3F4F1DD40A}"/>
              </a:ext>
            </a:extLst>
          </p:cNvPr>
          <p:cNvSpPr txBox="1"/>
          <p:nvPr/>
        </p:nvSpPr>
        <p:spPr>
          <a:xfrm>
            <a:off x="3707019" y="4645954"/>
            <a:ext cx="1946787" cy="1412694"/>
          </a:xfrm>
          <a:prstGeom prst="rect">
            <a:avLst/>
          </a:prstGeom>
          <a:noFill/>
        </p:spPr>
        <p:txBody>
          <a:bodyPr wrap="square" rtlCol="0">
            <a:spAutoFit/>
          </a:bodyPr>
          <a:lstStyle/>
          <a:p>
            <a:pPr marL="171450" indent="-171450">
              <a:buFont typeface="Arial" panose="020B0604020202020204" pitchFamily="34" charset="0"/>
              <a:buChar char="•"/>
            </a:pPr>
            <a:r>
              <a:rPr lang="zh-CN" altLang="en-US" sz="1100"/>
              <a:t>实习合约</a:t>
            </a:r>
            <a:endParaRPr lang="en-US" altLang="zh-CN" sz="1100"/>
          </a:p>
          <a:p>
            <a:pPr marL="171450" indent="-171450">
              <a:lnSpc>
                <a:spcPct val="90000"/>
              </a:lnSpc>
              <a:spcBef>
                <a:spcPct val="0"/>
              </a:spcBef>
              <a:buFont typeface="Arial" panose="020B0604020202020204" pitchFamily="34" charset="0"/>
              <a:buChar char="•"/>
            </a:pPr>
            <a:r>
              <a:rPr lang="zh-CN" altLang="en-US" sz="1100"/>
              <a:t>外国人来华工作许可通知（中新青年实习</a:t>
            </a:r>
            <a:r>
              <a:rPr lang="zh-CN" altLang="en-US" sz="1100">
                <a:latin typeface="Calibri" panose="020F0502020204030204"/>
              </a:rPr>
              <a:t>交流计划）</a:t>
            </a:r>
            <a:endParaRPr lang="en-US" altLang="zh-CN" sz="1100">
              <a:latin typeface="Calibri" panose="020F0502020204030204"/>
            </a:endParaRPr>
          </a:p>
          <a:p>
            <a:pPr marL="171450" indent="-171450">
              <a:buFont typeface="Arial" panose="020B0604020202020204" pitchFamily="34" charset="0"/>
              <a:buChar char="•"/>
            </a:pPr>
            <a:r>
              <a:rPr lang="en-US" altLang="zh-CN" sz="1100"/>
              <a:t>《</a:t>
            </a:r>
            <a:r>
              <a:rPr lang="zh-CN" altLang="en-US" sz="1100"/>
              <a:t>确认函</a:t>
            </a:r>
            <a:r>
              <a:rPr lang="en-US" altLang="zh-CN" sz="1100"/>
              <a:t>》</a:t>
            </a:r>
          </a:p>
          <a:p>
            <a:pPr marL="171450" indent="-171450">
              <a:buFont typeface="Arial" panose="020B0604020202020204" pitchFamily="34" charset="0"/>
              <a:buChar char="•"/>
            </a:pPr>
            <a:r>
              <a:rPr lang="zh-CN" altLang="en-US" sz="1100"/>
              <a:t>实习生护照 </a:t>
            </a:r>
            <a:r>
              <a:rPr lang="en-US" altLang="zh-CN" sz="1100"/>
              <a:t>(</a:t>
            </a:r>
            <a:r>
              <a:rPr lang="zh-CN" altLang="en-US" sz="1100"/>
              <a:t>有效期超过</a:t>
            </a:r>
            <a:r>
              <a:rPr lang="en-US" altLang="zh-CN" sz="1100"/>
              <a:t>6</a:t>
            </a:r>
            <a:r>
              <a:rPr lang="zh-CN" altLang="en-US" sz="1100"/>
              <a:t>个月）</a:t>
            </a:r>
            <a:endParaRPr lang="en-US" altLang="zh-CN" sz="1100"/>
          </a:p>
          <a:p>
            <a:pPr marL="171450" indent="-171450">
              <a:buFont typeface="Arial" panose="020B0604020202020204" pitchFamily="34" charset="0"/>
              <a:buChar char="•"/>
            </a:pPr>
            <a:r>
              <a:rPr lang="zh-CN" altLang="en-US" sz="1100"/>
              <a:t>签证申请表以及</a:t>
            </a:r>
            <a:r>
              <a:rPr lang="zh-CN" altLang="en-US" sz="1100">
                <a:hlinkClick r:id="rId4"/>
              </a:rPr>
              <a:t>其他支持文件</a:t>
            </a:r>
            <a:endParaRPr lang="en-US" altLang="zh-CN" sz="1100"/>
          </a:p>
        </p:txBody>
      </p:sp>
      <p:sp>
        <p:nvSpPr>
          <p:cNvPr id="31" name="Rectangle: Rounded Corners 30">
            <a:extLst>
              <a:ext uri="{FF2B5EF4-FFF2-40B4-BE49-F238E27FC236}">
                <a16:creationId xmlns:a16="http://schemas.microsoft.com/office/drawing/2014/main" id="{97A11DFE-DB18-4B7D-600E-DCB489BB217C}"/>
              </a:ext>
            </a:extLst>
          </p:cNvPr>
          <p:cNvSpPr/>
          <p:nvPr/>
        </p:nvSpPr>
        <p:spPr>
          <a:xfrm>
            <a:off x="3707624" y="2949320"/>
            <a:ext cx="1946787" cy="1461526"/>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n w="28575">
                <a:solidFill>
                  <a:srgbClr val="EE7B10"/>
                </a:solidFill>
                <a:prstDash val="dash"/>
              </a:ln>
            </a:endParaRPr>
          </a:p>
        </p:txBody>
      </p:sp>
      <p:sp>
        <p:nvSpPr>
          <p:cNvPr id="32" name="TextBox 31">
            <a:extLst>
              <a:ext uri="{FF2B5EF4-FFF2-40B4-BE49-F238E27FC236}">
                <a16:creationId xmlns:a16="http://schemas.microsoft.com/office/drawing/2014/main" id="{EBC41155-1B71-39D5-B680-0C10CAD87906}"/>
              </a:ext>
            </a:extLst>
          </p:cNvPr>
          <p:cNvSpPr txBox="1"/>
          <p:nvPr/>
        </p:nvSpPr>
        <p:spPr>
          <a:xfrm>
            <a:off x="3746311" y="3120729"/>
            <a:ext cx="1781679" cy="1107996"/>
          </a:xfrm>
          <a:prstGeom prst="rect">
            <a:avLst/>
          </a:prstGeom>
          <a:noFill/>
        </p:spPr>
        <p:txBody>
          <a:bodyPr wrap="square" rtlCol="0">
            <a:spAutoFit/>
          </a:bodyPr>
          <a:lstStyle/>
          <a:p>
            <a:pPr marL="171450" indent="-171450">
              <a:buFont typeface="Arial" panose="020B0604020202020204" pitchFamily="34" charset="0"/>
              <a:buChar char="•"/>
            </a:pPr>
            <a:r>
              <a:rPr lang="zh-CN" altLang="en-US" sz="1100"/>
              <a:t>申请表格</a:t>
            </a:r>
            <a:endParaRPr lang="en-US" altLang="zh-CN" sz="1100"/>
          </a:p>
          <a:p>
            <a:pPr marL="171450" indent="-171450">
              <a:buFont typeface="Arial" panose="020B0604020202020204" pitchFamily="34" charset="0"/>
              <a:buChar char="•"/>
            </a:pPr>
            <a:r>
              <a:rPr lang="zh-CN" altLang="en-US" sz="1100"/>
              <a:t>实习合约</a:t>
            </a:r>
            <a:endParaRPr lang="en-US" altLang="zh-CN" sz="1100"/>
          </a:p>
          <a:p>
            <a:pPr marL="171450" indent="-171450">
              <a:buFont typeface="Arial" panose="020B0604020202020204" pitchFamily="34" charset="0"/>
              <a:buChar char="•"/>
            </a:pPr>
            <a:r>
              <a:rPr lang="en-US" altLang="zh-CN" sz="1100"/>
              <a:t>《</a:t>
            </a:r>
            <a:r>
              <a:rPr lang="zh-CN" altLang="en-US" sz="1100"/>
              <a:t>确认函</a:t>
            </a:r>
            <a:r>
              <a:rPr lang="en-US" altLang="zh-CN" sz="1100"/>
              <a:t>》</a:t>
            </a:r>
          </a:p>
          <a:p>
            <a:pPr marL="171450" indent="-171450">
              <a:buFont typeface="Arial" panose="020B0604020202020204" pitchFamily="34" charset="0"/>
              <a:buChar char="•"/>
            </a:pPr>
            <a:r>
              <a:rPr lang="zh-CN" altLang="en-US" sz="1100"/>
              <a:t>实习生护照</a:t>
            </a:r>
            <a:endParaRPr lang="en-US" altLang="zh-CN" sz="1100"/>
          </a:p>
          <a:p>
            <a:pPr marL="171450" indent="-171450">
              <a:buFont typeface="Arial" panose="020B0604020202020204" pitchFamily="34" charset="0"/>
              <a:buChar char="•"/>
            </a:pPr>
            <a:r>
              <a:rPr lang="en-US" altLang="zh-CN" sz="1100"/>
              <a:t> </a:t>
            </a:r>
            <a:r>
              <a:rPr lang="zh-CN" altLang="en-US" sz="1100"/>
              <a:t>实习生体检证明</a:t>
            </a:r>
            <a:endParaRPr lang="en-US" altLang="zh-CN" sz="1100"/>
          </a:p>
          <a:p>
            <a:pPr marL="171450" indent="-171450">
              <a:buFont typeface="Arial" panose="020B0604020202020204" pitchFamily="34" charset="0"/>
              <a:buChar char="•"/>
            </a:pPr>
            <a:r>
              <a:rPr lang="zh-CN" altLang="en-US" sz="1100"/>
              <a:t>实习生无犯罪记录</a:t>
            </a:r>
            <a:endParaRPr lang="en-US" altLang="zh-CN" sz="1100"/>
          </a:p>
        </p:txBody>
      </p:sp>
      <p:sp>
        <p:nvSpPr>
          <p:cNvPr id="33" name="Rectangle: Rounded Corners 32">
            <a:extLst>
              <a:ext uri="{FF2B5EF4-FFF2-40B4-BE49-F238E27FC236}">
                <a16:creationId xmlns:a16="http://schemas.microsoft.com/office/drawing/2014/main" id="{2BE3103E-520E-AAD7-5F0F-1C9E60929C39}"/>
              </a:ext>
            </a:extLst>
          </p:cNvPr>
          <p:cNvSpPr/>
          <p:nvPr/>
        </p:nvSpPr>
        <p:spPr>
          <a:xfrm>
            <a:off x="3707624" y="4585397"/>
            <a:ext cx="1946787" cy="1485507"/>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n w="28575">
                <a:solidFill>
                  <a:srgbClr val="EE7B10"/>
                </a:solidFill>
                <a:prstDash val="dash"/>
              </a:ln>
            </a:endParaRPr>
          </a:p>
        </p:txBody>
      </p:sp>
      <p:sp>
        <p:nvSpPr>
          <p:cNvPr id="42" name="TextBox 41">
            <a:extLst>
              <a:ext uri="{FF2B5EF4-FFF2-40B4-BE49-F238E27FC236}">
                <a16:creationId xmlns:a16="http://schemas.microsoft.com/office/drawing/2014/main" id="{384057F8-5BEB-51E4-ACA5-9DD112EC8D83}"/>
              </a:ext>
            </a:extLst>
          </p:cNvPr>
          <p:cNvSpPr txBox="1"/>
          <p:nvPr/>
        </p:nvSpPr>
        <p:spPr>
          <a:xfrm>
            <a:off x="9183922" y="3367046"/>
            <a:ext cx="1920055" cy="600164"/>
          </a:xfrm>
          <a:prstGeom prst="rect">
            <a:avLst/>
          </a:prstGeom>
          <a:noFill/>
        </p:spPr>
        <p:txBody>
          <a:bodyPr wrap="square" rtlCol="0">
            <a:spAutoFit/>
          </a:bodyPr>
          <a:lstStyle/>
          <a:p>
            <a:pPr marL="171450" indent="-171450">
              <a:buFont typeface="Arial" panose="020B0604020202020204" pitchFamily="34" charset="0"/>
              <a:buChar char="•"/>
            </a:pPr>
            <a:r>
              <a:rPr lang="zh-CN" altLang="en-US" sz="1100">
                <a:latin typeface="Calibri" panose="020F0502020204030204"/>
              </a:rPr>
              <a:t>外国人来华工作许可通知</a:t>
            </a:r>
            <a:endParaRPr lang="en-US" altLang="zh-CN" sz="1100">
              <a:latin typeface="Calibri" panose="020F0502020204030204"/>
            </a:endParaRPr>
          </a:p>
          <a:p>
            <a:pPr marL="171450" indent="-171450">
              <a:buFont typeface="Arial" panose="020B0604020202020204" pitchFamily="34" charset="0"/>
              <a:buChar char="•"/>
            </a:pPr>
            <a:r>
              <a:rPr lang="en-US" sz="1100">
                <a:latin typeface="Calibri" panose="020F0502020204030204"/>
              </a:rPr>
              <a:t>Z</a:t>
            </a:r>
            <a:r>
              <a:rPr lang="zh-CN" altLang="en-US" sz="1100">
                <a:latin typeface="Calibri" panose="020F0502020204030204"/>
              </a:rPr>
              <a:t>字签证</a:t>
            </a:r>
            <a:r>
              <a:rPr lang="en-SG" sz="1100"/>
              <a:t> </a:t>
            </a:r>
          </a:p>
          <a:p>
            <a:pPr marL="171450" indent="-171450">
              <a:buFont typeface="Arial" panose="020B0604020202020204" pitchFamily="34" charset="0"/>
              <a:buChar char="•"/>
            </a:pPr>
            <a:r>
              <a:rPr lang="zh-CN" altLang="en-US" sz="1100"/>
              <a:t>实习合约</a:t>
            </a:r>
            <a:endParaRPr lang="en-SG" sz="1100"/>
          </a:p>
        </p:txBody>
      </p:sp>
      <p:sp>
        <p:nvSpPr>
          <p:cNvPr id="43" name="Rectangle: Rounded Corners 42">
            <a:extLst>
              <a:ext uri="{FF2B5EF4-FFF2-40B4-BE49-F238E27FC236}">
                <a16:creationId xmlns:a16="http://schemas.microsoft.com/office/drawing/2014/main" id="{77B5CA28-F26C-12B7-5B5B-B710ECB7E933}"/>
              </a:ext>
            </a:extLst>
          </p:cNvPr>
          <p:cNvSpPr/>
          <p:nvPr/>
        </p:nvSpPr>
        <p:spPr>
          <a:xfrm>
            <a:off x="9176240" y="3192565"/>
            <a:ext cx="1946787" cy="956187"/>
          </a:xfrm>
          <a:prstGeom prst="roundRect">
            <a:avLst/>
          </a:prstGeom>
          <a:noFill/>
          <a:ln w="2857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n w="28575">
                <a:solidFill>
                  <a:srgbClr val="EE7B10"/>
                </a:solidFill>
                <a:prstDash val="dash"/>
              </a:ln>
            </a:endParaRPr>
          </a:p>
        </p:txBody>
      </p:sp>
      <p:sp>
        <p:nvSpPr>
          <p:cNvPr id="44" name="TextBox 43">
            <a:extLst>
              <a:ext uri="{FF2B5EF4-FFF2-40B4-BE49-F238E27FC236}">
                <a16:creationId xmlns:a16="http://schemas.microsoft.com/office/drawing/2014/main" id="{0230FB0F-91E9-8A3C-CDDA-D466EB818903}"/>
              </a:ext>
            </a:extLst>
          </p:cNvPr>
          <p:cNvSpPr txBox="1"/>
          <p:nvPr/>
        </p:nvSpPr>
        <p:spPr>
          <a:xfrm>
            <a:off x="9228696" y="1834423"/>
            <a:ext cx="1899116" cy="735586"/>
          </a:xfrm>
          <a:prstGeom prst="rect">
            <a:avLst/>
          </a:prstGeom>
          <a:noFill/>
        </p:spPr>
        <p:txBody>
          <a:bodyPr wrap="square" rtlCol="0">
            <a:spAutoFit/>
          </a:bodyPr>
          <a:lstStyle/>
          <a:p>
            <a:pPr marL="171450" indent="-171450" defTabSz="800100">
              <a:lnSpc>
                <a:spcPct val="90000"/>
              </a:lnSpc>
              <a:buFont typeface="Arial" panose="020B0604020202020204" pitchFamily="34" charset="0"/>
              <a:buChar char="•"/>
            </a:pPr>
            <a:r>
              <a:rPr lang="zh-CN" altLang="en-US" sz="1100">
                <a:latin typeface="Calibri" panose="020F0502020204030204"/>
              </a:rPr>
              <a:t>外国人来华工作许可通知，或外国人工作许可证</a:t>
            </a:r>
            <a:endParaRPr lang="en-US" altLang="zh-CN" sz="1100">
              <a:latin typeface="Calibri" panose="020F0502020204030204"/>
            </a:endParaRPr>
          </a:p>
          <a:p>
            <a:pPr marL="171450" indent="-171450">
              <a:buFont typeface="Arial" panose="020B0604020202020204" pitchFamily="34" charset="0"/>
              <a:buChar char="•"/>
            </a:pPr>
            <a:r>
              <a:rPr lang="zh-CN" altLang="en-US" sz="1100"/>
              <a:t>接收单位出具的证明函件</a:t>
            </a:r>
            <a:endParaRPr lang="en-US" altLang="zh-CN" sz="1100"/>
          </a:p>
          <a:p>
            <a:pPr marL="171450" indent="-171450">
              <a:buFont typeface="Arial" panose="020B0604020202020204" pitchFamily="34" charset="0"/>
              <a:buChar char="•"/>
            </a:pPr>
            <a:r>
              <a:rPr lang="en-SG" sz="1100"/>
              <a:t>Z</a:t>
            </a:r>
            <a:r>
              <a:rPr lang="zh-CN" altLang="en-US" sz="1100"/>
              <a:t>字签证</a:t>
            </a:r>
            <a:endParaRPr lang="en-SG" sz="1100"/>
          </a:p>
        </p:txBody>
      </p:sp>
      <p:sp>
        <p:nvSpPr>
          <p:cNvPr id="45" name="Rectangle: Rounded Corners 44">
            <a:extLst>
              <a:ext uri="{FF2B5EF4-FFF2-40B4-BE49-F238E27FC236}">
                <a16:creationId xmlns:a16="http://schemas.microsoft.com/office/drawing/2014/main" id="{030EE362-472C-9109-B521-8003F9D5DBAB}"/>
              </a:ext>
            </a:extLst>
          </p:cNvPr>
          <p:cNvSpPr/>
          <p:nvPr/>
        </p:nvSpPr>
        <p:spPr>
          <a:xfrm>
            <a:off x="9204855" y="1717333"/>
            <a:ext cx="1946787" cy="960120"/>
          </a:xfrm>
          <a:prstGeom prst="roundRect">
            <a:avLst/>
          </a:prstGeom>
          <a:noFill/>
          <a:ln w="2857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n w="28575">
                <a:solidFill>
                  <a:srgbClr val="EE7B10"/>
                </a:solidFill>
                <a:prstDash val="dash"/>
              </a:ln>
            </a:endParaRPr>
          </a:p>
        </p:txBody>
      </p:sp>
      <p:grpSp>
        <p:nvGrpSpPr>
          <p:cNvPr id="52" name="Group 51">
            <a:extLst>
              <a:ext uri="{FF2B5EF4-FFF2-40B4-BE49-F238E27FC236}">
                <a16:creationId xmlns:a16="http://schemas.microsoft.com/office/drawing/2014/main" id="{D2EF7898-5C3E-1416-4A92-81C2F4811CB4}"/>
              </a:ext>
            </a:extLst>
          </p:cNvPr>
          <p:cNvGrpSpPr/>
          <p:nvPr/>
        </p:nvGrpSpPr>
        <p:grpSpPr>
          <a:xfrm rot="10800000">
            <a:off x="7393804" y="5545488"/>
            <a:ext cx="430284" cy="271030"/>
            <a:chOff x="1434280" y="2430565"/>
            <a:chExt cx="430284" cy="358570"/>
          </a:xfrm>
          <a:solidFill>
            <a:schemeClr val="accent2"/>
          </a:solidFill>
        </p:grpSpPr>
        <p:sp>
          <p:nvSpPr>
            <p:cNvPr id="53" name="Arrow: Right 52">
              <a:extLst>
                <a:ext uri="{FF2B5EF4-FFF2-40B4-BE49-F238E27FC236}">
                  <a16:creationId xmlns:a16="http://schemas.microsoft.com/office/drawing/2014/main" id="{EF4F8284-018B-6B3E-A591-6828F30DDC45}"/>
                </a:ext>
              </a:extLst>
            </p:cNvPr>
            <p:cNvSpPr/>
            <p:nvPr/>
          </p:nvSpPr>
          <p:spPr>
            <a:xfrm rot="5400000">
              <a:off x="1470137" y="2394708"/>
              <a:ext cx="358570" cy="430284"/>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4" name="Arrow: Right 10">
              <a:extLst>
                <a:ext uri="{FF2B5EF4-FFF2-40B4-BE49-F238E27FC236}">
                  <a16:creationId xmlns:a16="http://schemas.microsoft.com/office/drawing/2014/main" id="{9A2F178C-61F6-16FD-7DD1-7B46A23CFB65}"/>
                </a:ext>
              </a:extLst>
            </p:cNvPr>
            <p:cNvSpPr txBox="1"/>
            <p:nvPr/>
          </p:nvSpPr>
          <p:spPr>
            <a:xfrm>
              <a:off x="1520338" y="2430565"/>
              <a:ext cx="258170" cy="2509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SG" sz="1400" b="1" kern="1200"/>
            </a:p>
          </p:txBody>
        </p:sp>
      </p:grpSp>
      <p:sp>
        <p:nvSpPr>
          <p:cNvPr id="58" name="Rectangle 57">
            <a:extLst>
              <a:ext uri="{FF2B5EF4-FFF2-40B4-BE49-F238E27FC236}">
                <a16:creationId xmlns:a16="http://schemas.microsoft.com/office/drawing/2014/main" id="{5DA6CCD6-F1E6-5437-D48E-E7D84A649D13}"/>
              </a:ext>
            </a:extLst>
          </p:cNvPr>
          <p:cNvSpPr/>
          <p:nvPr/>
        </p:nvSpPr>
        <p:spPr>
          <a:xfrm>
            <a:off x="2159783" y="5595419"/>
            <a:ext cx="228363" cy="5481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accent2"/>
              </a:solidFill>
            </a:endParaRPr>
          </a:p>
        </p:txBody>
      </p:sp>
      <p:sp>
        <p:nvSpPr>
          <p:cNvPr id="59" name="Rectangle 58">
            <a:extLst>
              <a:ext uri="{FF2B5EF4-FFF2-40B4-BE49-F238E27FC236}">
                <a16:creationId xmlns:a16="http://schemas.microsoft.com/office/drawing/2014/main" id="{1D9809CF-2AFE-33D8-20B0-E9308A8A2B9B}"/>
              </a:ext>
            </a:extLst>
          </p:cNvPr>
          <p:cNvSpPr/>
          <p:nvPr/>
        </p:nvSpPr>
        <p:spPr>
          <a:xfrm rot="16200000">
            <a:off x="4850063" y="3461016"/>
            <a:ext cx="194641" cy="557519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accent2"/>
              </a:solidFill>
            </a:endParaRPr>
          </a:p>
        </p:txBody>
      </p:sp>
      <p:sp>
        <p:nvSpPr>
          <p:cNvPr id="60" name="Rectangle 59">
            <a:extLst>
              <a:ext uri="{FF2B5EF4-FFF2-40B4-BE49-F238E27FC236}">
                <a16:creationId xmlns:a16="http://schemas.microsoft.com/office/drawing/2014/main" id="{44710DE1-5B7C-BC27-9850-D6A09042A261}"/>
              </a:ext>
            </a:extLst>
          </p:cNvPr>
          <p:cNvSpPr/>
          <p:nvPr/>
        </p:nvSpPr>
        <p:spPr>
          <a:xfrm>
            <a:off x="7479852" y="5674221"/>
            <a:ext cx="255125" cy="53107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accent2"/>
              </a:solidFill>
            </a:endParaRPr>
          </a:p>
        </p:txBody>
      </p:sp>
      <p:sp>
        <p:nvSpPr>
          <p:cNvPr id="61" name="Rectangle: Rounded Corners 60">
            <a:extLst>
              <a:ext uri="{FF2B5EF4-FFF2-40B4-BE49-F238E27FC236}">
                <a16:creationId xmlns:a16="http://schemas.microsoft.com/office/drawing/2014/main" id="{574D6FE1-E4BB-B2CA-4ADE-EA44E99C88E8}"/>
              </a:ext>
            </a:extLst>
          </p:cNvPr>
          <p:cNvSpPr/>
          <p:nvPr/>
        </p:nvSpPr>
        <p:spPr>
          <a:xfrm rot="10800000">
            <a:off x="9074384" y="4636722"/>
            <a:ext cx="2633472" cy="1119035"/>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n w="28575">
                <a:solidFill>
                  <a:srgbClr val="EE7B10"/>
                </a:solidFill>
                <a:prstDash val="dash"/>
              </a:ln>
            </a:endParaRPr>
          </a:p>
        </p:txBody>
      </p:sp>
      <p:sp>
        <p:nvSpPr>
          <p:cNvPr id="3" name="TextBox 2">
            <a:extLst>
              <a:ext uri="{FF2B5EF4-FFF2-40B4-BE49-F238E27FC236}">
                <a16:creationId xmlns:a16="http://schemas.microsoft.com/office/drawing/2014/main" id="{ADD0DEA3-1DB6-C93D-CB05-003856DCB6F4}"/>
              </a:ext>
            </a:extLst>
          </p:cNvPr>
          <p:cNvSpPr txBox="1"/>
          <p:nvPr/>
        </p:nvSpPr>
        <p:spPr>
          <a:xfrm>
            <a:off x="995227" y="1519608"/>
            <a:ext cx="2634049" cy="338554"/>
          </a:xfrm>
          <a:prstGeom prst="rect">
            <a:avLst/>
          </a:prstGeom>
          <a:solidFill>
            <a:schemeClr val="accent2"/>
          </a:solidFill>
        </p:spPr>
        <p:txBody>
          <a:bodyPr wrap="square" rtlCol="0">
            <a:spAutoFit/>
          </a:bodyPr>
          <a:lstStyle/>
          <a:p>
            <a:pPr algn="ctr"/>
            <a:r>
              <a:rPr lang="zh-CN" altLang="en-US" sz="1600" b="1"/>
              <a:t>须持有的重要文件</a:t>
            </a:r>
            <a:endParaRPr lang="en-SG" sz="1600" b="1"/>
          </a:p>
        </p:txBody>
      </p:sp>
      <p:sp>
        <p:nvSpPr>
          <p:cNvPr id="21" name="TextBox 20">
            <a:extLst>
              <a:ext uri="{FF2B5EF4-FFF2-40B4-BE49-F238E27FC236}">
                <a16:creationId xmlns:a16="http://schemas.microsoft.com/office/drawing/2014/main" id="{2A761B36-5F84-6C5B-EBA4-70D652AAF12B}"/>
              </a:ext>
            </a:extLst>
          </p:cNvPr>
          <p:cNvSpPr txBox="1"/>
          <p:nvPr/>
        </p:nvSpPr>
        <p:spPr>
          <a:xfrm>
            <a:off x="3701286" y="1430586"/>
            <a:ext cx="1959022" cy="261610"/>
          </a:xfrm>
          <a:prstGeom prst="rect">
            <a:avLst/>
          </a:prstGeom>
          <a:solidFill>
            <a:schemeClr val="accent5">
              <a:lumMod val="40000"/>
              <a:lumOff val="60000"/>
            </a:schemeClr>
          </a:solidFill>
        </p:spPr>
        <p:txBody>
          <a:bodyPr wrap="square" rtlCol="0">
            <a:spAutoFit/>
          </a:bodyPr>
          <a:lstStyle/>
          <a:p>
            <a:pPr algn="ctr"/>
            <a:r>
              <a:rPr lang="zh-CN" altLang="en-US" sz="1100" b="1"/>
              <a:t>支持文件</a:t>
            </a:r>
            <a:endParaRPr lang="en-SG" sz="1600" b="1"/>
          </a:p>
        </p:txBody>
      </p:sp>
      <p:sp>
        <p:nvSpPr>
          <p:cNvPr id="26" name="Flowchart: Connector 25">
            <a:extLst>
              <a:ext uri="{FF2B5EF4-FFF2-40B4-BE49-F238E27FC236}">
                <a16:creationId xmlns:a16="http://schemas.microsoft.com/office/drawing/2014/main" id="{82E34AE0-9C06-114B-6457-E1063DE2723B}"/>
              </a:ext>
            </a:extLst>
          </p:cNvPr>
          <p:cNvSpPr/>
          <p:nvPr/>
        </p:nvSpPr>
        <p:spPr>
          <a:xfrm>
            <a:off x="659343" y="1752786"/>
            <a:ext cx="481781" cy="484574"/>
          </a:xfrm>
          <a:prstGeom prst="flowChartConnector">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a:t>1</a:t>
            </a:r>
          </a:p>
        </p:txBody>
      </p:sp>
      <p:sp>
        <p:nvSpPr>
          <p:cNvPr id="28" name="Flowchart: Connector 27">
            <a:extLst>
              <a:ext uri="{FF2B5EF4-FFF2-40B4-BE49-F238E27FC236}">
                <a16:creationId xmlns:a16="http://schemas.microsoft.com/office/drawing/2014/main" id="{B5910B28-BF5D-F051-54D9-CE3BE0E3611C}"/>
              </a:ext>
            </a:extLst>
          </p:cNvPr>
          <p:cNvSpPr/>
          <p:nvPr/>
        </p:nvSpPr>
        <p:spPr>
          <a:xfrm>
            <a:off x="659343" y="3052964"/>
            <a:ext cx="481781" cy="484574"/>
          </a:xfrm>
          <a:prstGeom prst="flowChartConnector">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a:t>2</a:t>
            </a:r>
          </a:p>
        </p:txBody>
      </p:sp>
      <p:sp>
        <p:nvSpPr>
          <p:cNvPr id="34" name="Flowchart: Connector 33">
            <a:extLst>
              <a:ext uri="{FF2B5EF4-FFF2-40B4-BE49-F238E27FC236}">
                <a16:creationId xmlns:a16="http://schemas.microsoft.com/office/drawing/2014/main" id="{47B2036D-AD3E-DE9C-0C9E-C16946786E5E}"/>
              </a:ext>
            </a:extLst>
          </p:cNvPr>
          <p:cNvSpPr/>
          <p:nvPr/>
        </p:nvSpPr>
        <p:spPr>
          <a:xfrm>
            <a:off x="659343" y="4557323"/>
            <a:ext cx="481781" cy="484574"/>
          </a:xfrm>
          <a:prstGeom prst="flowChartConnector">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a:t>3</a:t>
            </a:r>
          </a:p>
        </p:txBody>
      </p:sp>
      <p:sp>
        <p:nvSpPr>
          <p:cNvPr id="39" name="Flowchart: Connector 38">
            <a:extLst>
              <a:ext uri="{FF2B5EF4-FFF2-40B4-BE49-F238E27FC236}">
                <a16:creationId xmlns:a16="http://schemas.microsoft.com/office/drawing/2014/main" id="{E17F7F1E-A2DB-5641-3901-A5794CF7C8FD}"/>
              </a:ext>
            </a:extLst>
          </p:cNvPr>
          <p:cNvSpPr/>
          <p:nvPr/>
        </p:nvSpPr>
        <p:spPr>
          <a:xfrm>
            <a:off x="6056336" y="4560290"/>
            <a:ext cx="481781" cy="484574"/>
          </a:xfrm>
          <a:prstGeom prst="flowChartConnector">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a:t>4</a:t>
            </a:r>
          </a:p>
        </p:txBody>
      </p:sp>
      <p:sp>
        <p:nvSpPr>
          <p:cNvPr id="40" name="Flowchart: Connector 39">
            <a:extLst>
              <a:ext uri="{FF2B5EF4-FFF2-40B4-BE49-F238E27FC236}">
                <a16:creationId xmlns:a16="http://schemas.microsoft.com/office/drawing/2014/main" id="{13A9DA4D-12ED-E0F6-2B4D-E3DAD672DD61}"/>
              </a:ext>
            </a:extLst>
          </p:cNvPr>
          <p:cNvSpPr/>
          <p:nvPr/>
        </p:nvSpPr>
        <p:spPr>
          <a:xfrm>
            <a:off x="6056652" y="1705324"/>
            <a:ext cx="481781" cy="484574"/>
          </a:xfrm>
          <a:prstGeom prst="flowChartConnector">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a:t>6</a:t>
            </a:r>
          </a:p>
        </p:txBody>
      </p:sp>
      <p:sp>
        <p:nvSpPr>
          <p:cNvPr id="47" name="Flowchart: Connector 46">
            <a:extLst>
              <a:ext uri="{FF2B5EF4-FFF2-40B4-BE49-F238E27FC236}">
                <a16:creationId xmlns:a16="http://schemas.microsoft.com/office/drawing/2014/main" id="{8165060B-3C68-5661-E95B-DED303923C87}"/>
              </a:ext>
            </a:extLst>
          </p:cNvPr>
          <p:cNvSpPr/>
          <p:nvPr/>
        </p:nvSpPr>
        <p:spPr>
          <a:xfrm>
            <a:off x="5989502" y="3117257"/>
            <a:ext cx="481781" cy="484574"/>
          </a:xfrm>
          <a:prstGeom prst="flowChartConnector">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a:t>5</a:t>
            </a:r>
          </a:p>
        </p:txBody>
      </p:sp>
      <p:sp>
        <p:nvSpPr>
          <p:cNvPr id="48" name="Flowchart: Connector 47">
            <a:extLst>
              <a:ext uri="{FF2B5EF4-FFF2-40B4-BE49-F238E27FC236}">
                <a16:creationId xmlns:a16="http://schemas.microsoft.com/office/drawing/2014/main" id="{A8F39B8B-5E4A-E15A-5DB9-0BA8FAF93C31}"/>
              </a:ext>
            </a:extLst>
          </p:cNvPr>
          <p:cNvSpPr/>
          <p:nvPr/>
        </p:nvSpPr>
        <p:spPr>
          <a:xfrm>
            <a:off x="5488058" y="2018603"/>
            <a:ext cx="406531" cy="389520"/>
          </a:xfrm>
          <a:prstGeom prst="flowChartConnector">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a:solidFill>
                  <a:schemeClr val="tx1"/>
                </a:solidFill>
              </a:rPr>
              <a:t>1</a:t>
            </a:r>
          </a:p>
        </p:txBody>
      </p:sp>
      <p:sp>
        <p:nvSpPr>
          <p:cNvPr id="49" name="Flowchart: Connector 48">
            <a:extLst>
              <a:ext uri="{FF2B5EF4-FFF2-40B4-BE49-F238E27FC236}">
                <a16:creationId xmlns:a16="http://schemas.microsoft.com/office/drawing/2014/main" id="{F856D6C1-E303-4534-BED1-FFED6DFEAAE2}"/>
              </a:ext>
            </a:extLst>
          </p:cNvPr>
          <p:cNvSpPr/>
          <p:nvPr/>
        </p:nvSpPr>
        <p:spPr>
          <a:xfrm>
            <a:off x="5451324" y="3283549"/>
            <a:ext cx="406531" cy="389520"/>
          </a:xfrm>
          <a:prstGeom prst="flowChartConnector">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a:solidFill>
                  <a:schemeClr val="tx1"/>
                </a:solidFill>
              </a:rPr>
              <a:t>2</a:t>
            </a:r>
          </a:p>
        </p:txBody>
      </p:sp>
      <p:sp>
        <p:nvSpPr>
          <p:cNvPr id="50" name="Flowchart: Connector 49">
            <a:extLst>
              <a:ext uri="{FF2B5EF4-FFF2-40B4-BE49-F238E27FC236}">
                <a16:creationId xmlns:a16="http://schemas.microsoft.com/office/drawing/2014/main" id="{CFF1AF1F-B5BA-D65E-8A14-6E706C272202}"/>
              </a:ext>
            </a:extLst>
          </p:cNvPr>
          <p:cNvSpPr/>
          <p:nvPr/>
        </p:nvSpPr>
        <p:spPr>
          <a:xfrm>
            <a:off x="5451323" y="4430291"/>
            <a:ext cx="406531" cy="389520"/>
          </a:xfrm>
          <a:prstGeom prst="flowChartConnector">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solidFill>
                  <a:schemeClr val="tx1"/>
                </a:solidFill>
              </a:rPr>
              <a:t>3</a:t>
            </a:r>
          </a:p>
        </p:txBody>
      </p:sp>
      <p:sp>
        <p:nvSpPr>
          <p:cNvPr id="51" name="Flowchart: Connector 50">
            <a:extLst>
              <a:ext uri="{FF2B5EF4-FFF2-40B4-BE49-F238E27FC236}">
                <a16:creationId xmlns:a16="http://schemas.microsoft.com/office/drawing/2014/main" id="{54D4234F-1C5A-F5D8-D6C8-2F94B23C90EE}"/>
              </a:ext>
            </a:extLst>
          </p:cNvPr>
          <p:cNvSpPr/>
          <p:nvPr/>
        </p:nvSpPr>
        <p:spPr>
          <a:xfrm>
            <a:off x="11000457" y="1590506"/>
            <a:ext cx="406531" cy="389520"/>
          </a:xfrm>
          <a:prstGeom prst="flowChartConnector">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a:solidFill>
                  <a:schemeClr val="tx1"/>
                </a:solidFill>
              </a:rPr>
              <a:t>6</a:t>
            </a:r>
          </a:p>
        </p:txBody>
      </p:sp>
      <p:sp>
        <p:nvSpPr>
          <p:cNvPr id="55" name="Flowchart: Connector 54">
            <a:extLst>
              <a:ext uri="{FF2B5EF4-FFF2-40B4-BE49-F238E27FC236}">
                <a16:creationId xmlns:a16="http://schemas.microsoft.com/office/drawing/2014/main" id="{F256603D-A726-B918-AF3B-A97FDB247F28}"/>
              </a:ext>
            </a:extLst>
          </p:cNvPr>
          <p:cNvSpPr/>
          <p:nvPr/>
        </p:nvSpPr>
        <p:spPr>
          <a:xfrm>
            <a:off x="10988083" y="3065187"/>
            <a:ext cx="406531" cy="389520"/>
          </a:xfrm>
          <a:prstGeom prst="flowChartConnector">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a:solidFill>
                  <a:schemeClr val="tx1"/>
                </a:solidFill>
              </a:rPr>
              <a:t>5</a:t>
            </a:r>
          </a:p>
        </p:txBody>
      </p:sp>
      <p:sp>
        <p:nvSpPr>
          <p:cNvPr id="22" name="TextBox 21">
            <a:extLst>
              <a:ext uri="{FF2B5EF4-FFF2-40B4-BE49-F238E27FC236}">
                <a16:creationId xmlns:a16="http://schemas.microsoft.com/office/drawing/2014/main" id="{08698CCB-DF5C-734A-659B-BBF752E97CA1}"/>
              </a:ext>
            </a:extLst>
          </p:cNvPr>
          <p:cNvSpPr txBox="1"/>
          <p:nvPr/>
        </p:nvSpPr>
        <p:spPr>
          <a:xfrm>
            <a:off x="949826" y="5647130"/>
            <a:ext cx="2419915" cy="261610"/>
          </a:xfrm>
          <a:prstGeom prst="rect">
            <a:avLst/>
          </a:prstGeom>
          <a:noFill/>
        </p:spPr>
        <p:txBody>
          <a:bodyPr wrap="square">
            <a:spAutoFit/>
          </a:bodyPr>
          <a:lstStyle/>
          <a:p>
            <a:r>
              <a:rPr lang="zh-CN" altLang="en-US" sz="1100">
                <a:hlinkClick r:id="rId5"/>
              </a:rPr>
              <a:t>签证申请表格</a:t>
            </a:r>
            <a:endParaRPr lang="en-US" altLang="zh-CN" sz="1100"/>
          </a:p>
        </p:txBody>
      </p:sp>
      <p:sp>
        <p:nvSpPr>
          <p:cNvPr id="41" name="TextBox 40">
            <a:extLst>
              <a:ext uri="{FF2B5EF4-FFF2-40B4-BE49-F238E27FC236}">
                <a16:creationId xmlns:a16="http://schemas.microsoft.com/office/drawing/2014/main" id="{713A45DE-6A03-290D-A128-0B8DEED26E50}"/>
              </a:ext>
            </a:extLst>
          </p:cNvPr>
          <p:cNvSpPr txBox="1"/>
          <p:nvPr/>
        </p:nvSpPr>
        <p:spPr>
          <a:xfrm>
            <a:off x="9204861" y="1392203"/>
            <a:ext cx="1899117" cy="261610"/>
          </a:xfrm>
          <a:prstGeom prst="rect">
            <a:avLst/>
          </a:prstGeom>
          <a:solidFill>
            <a:schemeClr val="accent5">
              <a:lumMod val="40000"/>
              <a:lumOff val="60000"/>
            </a:schemeClr>
          </a:solidFill>
        </p:spPr>
        <p:txBody>
          <a:bodyPr wrap="square" rtlCol="0">
            <a:spAutoFit/>
          </a:bodyPr>
          <a:lstStyle/>
          <a:p>
            <a:pPr algn="ctr"/>
            <a:r>
              <a:rPr lang="zh-CN" altLang="en-US" sz="1100" b="1"/>
              <a:t>支持文件</a:t>
            </a:r>
            <a:endParaRPr lang="en-SG" sz="1600" b="1"/>
          </a:p>
        </p:txBody>
      </p:sp>
      <p:sp>
        <p:nvSpPr>
          <p:cNvPr id="57" name="Freeform: Shape 56">
            <a:extLst>
              <a:ext uri="{FF2B5EF4-FFF2-40B4-BE49-F238E27FC236}">
                <a16:creationId xmlns:a16="http://schemas.microsoft.com/office/drawing/2014/main" id="{FC4745C1-67CF-EBA7-6784-7A4FC07CFCE3}"/>
              </a:ext>
            </a:extLst>
          </p:cNvPr>
          <p:cNvSpPr/>
          <p:nvPr/>
        </p:nvSpPr>
        <p:spPr>
          <a:xfrm>
            <a:off x="2085338" y="4331318"/>
            <a:ext cx="430284" cy="358570"/>
          </a:xfrm>
          <a:custGeom>
            <a:avLst/>
            <a:gdLst>
              <a:gd name="connsiteX0" fmla="*/ 0 w 358570"/>
              <a:gd name="connsiteY0" fmla="*/ 86057 h 430284"/>
              <a:gd name="connsiteX1" fmla="*/ 179285 w 358570"/>
              <a:gd name="connsiteY1" fmla="*/ 86057 h 430284"/>
              <a:gd name="connsiteX2" fmla="*/ 179285 w 358570"/>
              <a:gd name="connsiteY2" fmla="*/ 0 h 430284"/>
              <a:gd name="connsiteX3" fmla="*/ 358570 w 358570"/>
              <a:gd name="connsiteY3" fmla="*/ 215142 h 430284"/>
              <a:gd name="connsiteX4" fmla="*/ 179285 w 358570"/>
              <a:gd name="connsiteY4" fmla="*/ 430284 h 430284"/>
              <a:gd name="connsiteX5" fmla="*/ 179285 w 358570"/>
              <a:gd name="connsiteY5" fmla="*/ 344227 h 430284"/>
              <a:gd name="connsiteX6" fmla="*/ 0 w 358570"/>
              <a:gd name="connsiteY6" fmla="*/ 344227 h 430284"/>
              <a:gd name="connsiteX7" fmla="*/ 0 w 358570"/>
              <a:gd name="connsiteY7" fmla="*/ 86057 h 43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570" h="430284">
                <a:moveTo>
                  <a:pt x="286856" y="0"/>
                </a:moveTo>
                <a:lnTo>
                  <a:pt x="286856" y="215142"/>
                </a:lnTo>
                <a:lnTo>
                  <a:pt x="358570" y="215142"/>
                </a:lnTo>
                <a:lnTo>
                  <a:pt x="179285" y="430284"/>
                </a:lnTo>
                <a:lnTo>
                  <a:pt x="0" y="215142"/>
                </a:lnTo>
                <a:lnTo>
                  <a:pt x="71714" y="215142"/>
                </a:lnTo>
                <a:lnTo>
                  <a:pt x="71714" y="0"/>
                </a:lnTo>
                <a:lnTo>
                  <a:pt x="286856" y="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86058" tIns="0" rIns="86056" bIns="107571" numCol="1" spcCol="1270" anchor="ctr" anchorCtr="0">
            <a:noAutofit/>
          </a:bodyPr>
          <a:lstStyle/>
          <a:p>
            <a:pPr marL="0" lvl="0" indent="0" algn="ctr" defTabSz="755650">
              <a:lnSpc>
                <a:spcPct val="90000"/>
              </a:lnSpc>
              <a:spcBef>
                <a:spcPct val="0"/>
              </a:spcBef>
              <a:spcAft>
                <a:spcPct val="35000"/>
              </a:spcAft>
              <a:buNone/>
            </a:pPr>
            <a:endParaRPr lang="en-SG" sz="1700" b="1" kern="1200"/>
          </a:p>
        </p:txBody>
      </p:sp>
      <p:sp>
        <p:nvSpPr>
          <p:cNvPr id="62" name="TextBox 61">
            <a:extLst>
              <a:ext uri="{FF2B5EF4-FFF2-40B4-BE49-F238E27FC236}">
                <a16:creationId xmlns:a16="http://schemas.microsoft.com/office/drawing/2014/main" id="{F49B03A8-C687-5DFF-1257-5E010578D8D6}"/>
              </a:ext>
            </a:extLst>
          </p:cNvPr>
          <p:cNvSpPr txBox="1"/>
          <p:nvPr/>
        </p:nvSpPr>
        <p:spPr>
          <a:xfrm>
            <a:off x="6354825" y="1534414"/>
            <a:ext cx="2634049" cy="338554"/>
          </a:xfrm>
          <a:prstGeom prst="rect">
            <a:avLst/>
          </a:prstGeom>
          <a:solidFill>
            <a:schemeClr val="accent2"/>
          </a:solidFill>
        </p:spPr>
        <p:txBody>
          <a:bodyPr wrap="square" rtlCol="0">
            <a:spAutoFit/>
          </a:bodyPr>
          <a:lstStyle/>
          <a:p>
            <a:pPr algn="ctr"/>
            <a:r>
              <a:rPr lang="zh-CN" altLang="en-US" sz="1600" b="1"/>
              <a:t>须持有的重要文件</a:t>
            </a:r>
            <a:endParaRPr lang="en-SG" sz="1600" b="1"/>
          </a:p>
        </p:txBody>
      </p:sp>
    </p:spTree>
    <p:extLst>
      <p:ext uri="{BB962C8B-B14F-4D97-AF65-F5344CB8AC3E}">
        <p14:creationId xmlns:p14="http://schemas.microsoft.com/office/powerpoint/2010/main" val="365946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F84E755-69A5-04C6-6ED7-284110FFC2CB}"/>
              </a:ext>
            </a:extLst>
          </p:cNvPr>
          <p:cNvSpPr>
            <a:spLocks noGrp="1"/>
          </p:cNvSpPr>
          <p:nvPr>
            <p:ph type="subTitle" idx="1"/>
          </p:nvPr>
        </p:nvSpPr>
        <p:spPr>
          <a:xfrm>
            <a:off x="993273" y="623216"/>
            <a:ext cx="10205453" cy="795256"/>
          </a:xfrm>
        </p:spPr>
        <p:txBody>
          <a:bodyPr>
            <a:noAutofit/>
          </a:bodyPr>
          <a:lstStyle/>
          <a:p>
            <a:pPr algn="l"/>
            <a:r>
              <a:rPr lang="zh-CN" altLang="en-US" sz="5000" b="1">
                <a:solidFill>
                  <a:schemeClr val="accent1">
                    <a:lumMod val="75000"/>
                  </a:schemeClr>
                </a:solidFill>
                <a:latin typeface="KaiTi" panose="02010609060101010101" pitchFamily="49" charset="-122"/>
                <a:ea typeface="KaiTi" panose="02010609060101010101" pitchFamily="49" charset="-122"/>
              </a:rPr>
              <a:t>实习合约</a:t>
            </a:r>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40" name="TextBox 39">
            <a:extLst>
              <a:ext uri="{FF2B5EF4-FFF2-40B4-BE49-F238E27FC236}">
                <a16:creationId xmlns:a16="http://schemas.microsoft.com/office/drawing/2014/main" id="{8C62D717-1EFC-A25C-1090-CF74FD688C66}"/>
              </a:ext>
            </a:extLst>
          </p:cNvPr>
          <p:cNvSpPr txBox="1"/>
          <p:nvPr/>
        </p:nvSpPr>
        <p:spPr>
          <a:xfrm>
            <a:off x="488948" y="1459502"/>
            <a:ext cx="11214101" cy="4093428"/>
          </a:xfrm>
          <a:prstGeom prst="rect">
            <a:avLst/>
          </a:prstGeom>
          <a:noFill/>
        </p:spPr>
        <p:txBody>
          <a:bodyPr wrap="square" rtlCol="0">
            <a:spAutoFit/>
          </a:bodyPr>
          <a:lstStyle/>
          <a:p>
            <a:r>
              <a:rPr lang="zh-CN" altLang="en-US" sz="2000">
                <a:latin typeface="KaiTi" panose="02010609060101010101" pitchFamily="49" charset="-122"/>
                <a:ea typeface="KaiTi" panose="02010609060101010101" pitchFamily="49" charset="-122"/>
              </a:rPr>
              <a:t>接收单位必须和实习生签订实习合约。</a:t>
            </a:r>
            <a:r>
              <a:rPr lang="zh-CN" altLang="en-US" sz="2000" b="1">
                <a:latin typeface="KaiTi" panose="02010609060101010101" pitchFamily="49" charset="-122"/>
                <a:ea typeface="KaiTi" panose="02010609060101010101" pitchFamily="49" charset="-122"/>
              </a:rPr>
              <a:t>合约内容应当符合中国法律规定且包括但不限于以下条件</a:t>
            </a:r>
            <a:r>
              <a:rPr lang="zh-CN" altLang="en-US" sz="2000">
                <a:latin typeface="KaiTi" panose="02010609060101010101" pitchFamily="49" charset="-122"/>
                <a:ea typeface="KaiTi" panose="02010609060101010101" pitchFamily="49" charset="-122"/>
              </a:rPr>
              <a:t>：</a:t>
            </a:r>
            <a:endParaRPr lang="en-US" altLang="zh-CN" sz="2000">
              <a:latin typeface="KaiTi" panose="02010609060101010101" pitchFamily="49" charset="-122"/>
              <a:ea typeface="KaiTi" panose="02010609060101010101" pitchFamily="49" charset="-122"/>
            </a:endParaRPr>
          </a:p>
          <a:p>
            <a:pPr marL="342900" indent="-342900">
              <a:buFont typeface="+mj-lt"/>
              <a:buAutoNum type="arabicPeriod"/>
            </a:pPr>
            <a:endParaRPr lang="en-US" sz="2000">
              <a:latin typeface="KaiTi" panose="02010609060101010101" pitchFamily="49" charset="-122"/>
              <a:ea typeface="KaiTi" panose="02010609060101010101" pitchFamily="49" charset="-122"/>
            </a:endParaRPr>
          </a:p>
          <a:p>
            <a:pPr marL="342900" indent="-342900">
              <a:buFont typeface="Arial" panose="020B0604020202020204" pitchFamily="34" charset="0"/>
              <a:buChar char="•"/>
            </a:pPr>
            <a:r>
              <a:rPr lang="zh-CN" altLang="en-US" sz="2000">
                <a:latin typeface="KaiTi" panose="02010609060101010101" pitchFamily="49" charset="-122"/>
                <a:ea typeface="KaiTi" panose="02010609060101010101" pitchFamily="49" charset="-122"/>
              </a:rPr>
              <a:t>根据实习生能力、培训目标或职业目标规定的工作内容；</a:t>
            </a:r>
            <a:endParaRPr lang="en-US" altLang="zh-CN" sz="2000">
              <a:latin typeface="KaiTi" panose="02010609060101010101" pitchFamily="49" charset="-122"/>
              <a:ea typeface="KaiTi" panose="02010609060101010101" pitchFamily="49" charset="-122"/>
            </a:endParaRPr>
          </a:p>
          <a:p>
            <a:pPr marL="342900" indent="-342900">
              <a:buFont typeface="Arial" panose="020B0604020202020204" pitchFamily="34" charset="0"/>
              <a:buChar char="•"/>
            </a:pPr>
            <a:r>
              <a:rPr lang="zh-CN" altLang="en-US" sz="2000">
                <a:latin typeface="KaiTi" panose="02010609060101010101" pitchFamily="49" charset="-122"/>
                <a:ea typeface="KaiTi" panose="02010609060101010101" pitchFamily="49" charset="-122"/>
              </a:rPr>
              <a:t>实习岗位描述；</a:t>
            </a:r>
            <a:endParaRPr lang="en-US" altLang="zh-CN" sz="2000">
              <a:latin typeface="KaiTi" panose="02010609060101010101" pitchFamily="49" charset="-122"/>
              <a:ea typeface="KaiTi" panose="02010609060101010101" pitchFamily="49" charset="-122"/>
            </a:endParaRPr>
          </a:p>
          <a:p>
            <a:pPr marL="342900" indent="-342900">
              <a:buFont typeface="Arial" panose="020B0604020202020204" pitchFamily="34" charset="0"/>
              <a:buChar char="•"/>
            </a:pPr>
            <a:r>
              <a:rPr lang="zh-CN" altLang="en-US" sz="2000">
                <a:latin typeface="KaiTi" panose="02010609060101010101" pitchFamily="49" charset="-122"/>
                <a:ea typeface="KaiTi" panose="02010609060101010101" pitchFamily="49" charset="-122"/>
              </a:rPr>
              <a:t>实习起止日期；</a:t>
            </a:r>
            <a:endParaRPr lang="en-US" altLang="zh-CN" sz="2000">
              <a:latin typeface="KaiTi" panose="02010609060101010101" pitchFamily="49" charset="-122"/>
              <a:ea typeface="KaiTi" panose="02010609060101010101" pitchFamily="49" charset="-122"/>
            </a:endParaRPr>
          </a:p>
          <a:p>
            <a:pPr marL="342900" indent="-342900">
              <a:buFont typeface="Arial" panose="020B0604020202020204" pitchFamily="34" charset="0"/>
              <a:buChar char="•"/>
            </a:pPr>
            <a:r>
              <a:rPr lang="zh-CN" altLang="en-US" sz="2000">
                <a:latin typeface="KaiTi" panose="02010609060101010101" pitchFamily="49" charset="-122"/>
                <a:ea typeface="KaiTi" panose="02010609060101010101" pitchFamily="49" charset="-122"/>
              </a:rPr>
              <a:t>实习生每周最长工作时间。工作时间和加班时间总和不得超过最长工作时间；</a:t>
            </a:r>
            <a:endParaRPr lang="en-US" altLang="zh-CN" sz="2000">
              <a:latin typeface="KaiTi" panose="02010609060101010101" pitchFamily="49" charset="-122"/>
              <a:ea typeface="KaiTi" panose="02010609060101010101" pitchFamily="49" charset="-122"/>
            </a:endParaRPr>
          </a:p>
          <a:p>
            <a:pPr marL="342900" indent="-342900">
              <a:buFont typeface="Arial" panose="020B0604020202020204" pitchFamily="34" charset="0"/>
              <a:buChar char="•"/>
            </a:pPr>
            <a:r>
              <a:rPr lang="zh-CN" altLang="en-US" sz="2000">
                <a:latin typeface="KaiTi" panose="02010609060101010101" pitchFamily="49" charset="-122"/>
                <a:ea typeface="KaiTi" panose="02010609060101010101" pitchFamily="49" charset="-122"/>
              </a:rPr>
              <a:t>实习补助金及加班补贴（如需加班）的数额和支付方式；</a:t>
            </a:r>
            <a:endParaRPr lang="en-US" altLang="zh-CN" sz="2000">
              <a:latin typeface="KaiTi" panose="02010609060101010101" pitchFamily="49" charset="-122"/>
              <a:ea typeface="KaiTi" panose="02010609060101010101" pitchFamily="49" charset="-122"/>
            </a:endParaRPr>
          </a:p>
          <a:p>
            <a:pPr marL="342900" indent="-342900">
              <a:buFont typeface="Arial" panose="020B0604020202020204" pitchFamily="34" charset="0"/>
              <a:buChar char="•"/>
            </a:pPr>
            <a:r>
              <a:rPr lang="zh-CN" altLang="en-US" sz="2000">
                <a:latin typeface="KaiTi" panose="02010609060101010101" pitchFamily="49" charset="-122"/>
                <a:ea typeface="KaiTi" panose="02010609060101010101" pitchFamily="49" charset="-122"/>
              </a:rPr>
              <a:t>实习生可以享受的福利待遇（若有）；</a:t>
            </a:r>
            <a:endParaRPr lang="en-US" altLang="zh-CN" sz="2000">
              <a:latin typeface="KaiTi" panose="02010609060101010101" pitchFamily="49" charset="-122"/>
              <a:ea typeface="KaiTi" panose="02010609060101010101" pitchFamily="49" charset="-122"/>
            </a:endParaRPr>
          </a:p>
          <a:p>
            <a:pPr marL="342900" indent="-342900">
              <a:buFont typeface="Arial" panose="020B0604020202020204" pitchFamily="34" charset="0"/>
              <a:buChar char="•"/>
            </a:pPr>
            <a:r>
              <a:rPr lang="zh-CN" altLang="en-US" sz="2000">
                <a:latin typeface="KaiTi" panose="02010609060101010101" pitchFamily="49" charset="-122"/>
                <a:ea typeface="KaiTi" panose="02010609060101010101" pitchFamily="49" charset="-122"/>
              </a:rPr>
              <a:t>覆盖实习期的保险安排；</a:t>
            </a:r>
            <a:endParaRPr lang="en-US" altLang="zh-CN" sz="2000">
              <a:latin typeface="KaiTi" panose="02010609060101010101" pitchFamily="49" charset="-122"/>
              <a:ea typeface="KaiTi" panose="02010609060101010101" pitchFamily="49" charset="-122"/>
            </a:endParaRPr>
          </a:p>
          <a:p>
            <a:pPr marL="342900" indent="-342900">
              <a:buFont typeface="Arial" panose="020B0604020202020204" pitchFamily="34" charset="0"/>
              <a:buChar char="•"/>
            </a:pPr>
            <a:r>
              <a:rPr lang="zh-CN" altLang="en-US" sz="2000">
                <a:latin typeface="KaiTi" panose="02010609060101010101" pitchFamily="49" charset="-122"/>
                <a:ea typeface="KaiTi" panose="02010609060101010101" pitchFamily="49" charset="-122"/>
              </a:rPr>
              <a:t>实习指导人员的职责；</a:t>
            </a:r>
            <a:endParaRPr lang="en-US" altLang="zh-CN" sz="2000">
              <a:latin typeface="KaiTi" panose="02010609060101010101" pitchFamily="49" charset="-122"/>
              <a:ea typeface="KaiTi" panose="02010609060101010101" pitchFamily="49" charset="-122"/>
            </a:endParaRPr>
          </a:p>
          <a:p>
            <a:pPr marL="342900" indent="-342900">
              <a:buFont typeface="Arial" panose="020B0604020202020204" pitchFamily="34" charset="0"/>
              <a:buChar char="•"/>
            </a:pPr>
            <a:r>
              <a:rPr lang="zh-CN" altLang="en-US" sz="2000">
                <a:latin typeface="KaiTi" panose="02010609060101010101" pitchFamily="49" charset="-122"/>
                <a:ea typeface="KaiTi" panose="02010609060101010101" pitchFamily="49" charset="-122"/>
              </a:rPr>
              <a:t>暂停或解除实习的方式；</a:t>
            </a:r>
            <a:endParaRPr lang="en-US" altLang="zh-CN" sz="2000">
              <a:latin typeface="KaiTi" panose="02010609060101010101" pitchFamily="49" charset="-122"/>
              <a:ea typeface="KaiTi" panose="02010609060101010101" pitchFamily="49" charset="-122"/>
            </a:endParaRPr>
          </a:p>
          <a:p>
            <a:pPr marL="342900" indent="-342900">
              <a:buFont typeface="Arial" panose="020B0604020202020204" pitchFamily="34" charset="0"/>
              <a:buChar char="•"/>
            </a:pPr>
            <a:r>
              <a:rPr lang="zh-CN" altLang="en-US" sz="2000">
                <a:latin typeface="KaiTi" panose="02010609060101010101" pitchFamily="49" charset="-122"/>
                <a:ea typeface="KaiTi" panose="02010609060101010101" pitchFamily="49" charset="-122"/>
              </a:rPr>
              <a:t>允许实习生缺勤的条件；</a:t>
            </a:r>
            <a:endParaRPr lang="en-US" altLang="zh-CN" sz="2000">
              <a:latin typeface="KaiTi" panose="02010609060101010101" pitchFamily="49" charset="-122"/>
              <a:ea typeface="KaiTi" panose="02010609060101010101" pitchFamily="49" charset="-122"/>
            </a:endParaRPr>
          </a:p>
          <a:p>
            <a:pPr marL="342900" indent="-342900">
              <a:buFont typeface="Arial" panose="020B0604020202020204" pitchFamily="34" charset="0"/>
              <a:buChar char="•"/>
            </a:pPr>
            <a:r>
              <a:rPr lang="zh-CN" altLang="en-US" sz="2000">
                <a:latin typeface="KaiTi" panose="02010609060101010101" pitchFamily="49" charset="-122"/>
                <a:ea typeface="KaiTi" panose="02010609060101010101" pitchFamily="49" charset="-122"/>
              </a:rPr>
              <a:t>实习生应当遵守的接收单位内部规定（尤其应履行尽职义务并遵守保密条款）。</a:t>
            </a:r>
            <a:endParaRPr lang="en-GB" sz="2000">
              <a:latin typeface="KaiTi" panose="02010609060101010101" pitchFamily="49" charset="-122"/>
              <a:ea typeface="KaiTi" panose="02010609060101010101" pitchFamily="49" charset="-122"/>
            </a:endParaRPr>
          </a:p>
        </p:txBody>
      </p:sp>
      <p:sp>
        <p:nvSpPr>
          <p:cNvPr id="45" name="TextBox 44">
            <a:extLst>
              <a:ext uri="{FF2B5EF4-FFF2-40B4-BE49-F238E27FC236}">
                <a16:creationId xmlns:a16="http://schemas.microsoft.com/office/drawing/2014/main" id="{C9BD50C2-6D94-3E80-8C85-E855D694E021}"/>
              </a:ext>
            </a:extLst>
          </p:cNvPr>
          <p:cNvSpPr txBox="1"/>
          <p:nvPr/>
        </p:nvSpPr>
        <p:spPr>
          <a:xfrm>
            <a:off x="1122997" y="5680736"/>
            <a:ext cx="10075729" cy="400110"/>
          </a:xfrm>
          <a:prstGeom prst="rect">
            <a:avLst/>
          </a:prstGeom>
          <a:solidFill>
            <a:schemeClr val="accent5">
              <a:lumMod val="20000"/>
              <a:lumOff val="80000"/>
            </a:schemeClr>
          </a:solidFill>
        </p:spPr>
        <p:txBody>
          <a:bodyPr wrap="square" rtlCol="0">
            <a:spAutoFit/>
          </a:bodyPr>
          <a:lstStyle/>
          <a:p>
            <a:r>
              <a:rPr lang="zh-CN" altLang="en-US" sz="2000" b="1">
                <a:latin typeface="KaiTi" panose="02010609060101010101" pitchFamily="49" charset="-122"/>
                <a:ea typeface="KaiTi" panose="02010609060101010101" pitchFamily="49" charset="-122"/>
              </a:rPr>
              <a:t>合约应用中文拟定</a:t>
            </a:r>
            <a:r>
              <a:rPr lang="zh-CN" altLang="en-US" sz="2000">
                <a:latin typeface="KaiTi" panose="02010609060101010101" pitchFamily="49" charset="-122"/>
                <a:ea typeface="KaiTi" panose="02010609060101010101" pitchFamily="49" charset="-122"/>
              </a:rPr>
              <a:t>，并由接收单位和实习生</a:t>
            </a:r>
            <a:r>
              <a:rPr lang="zh-CN" altLang="en-US" sz="2000" b="1">
                <a:latin typeface="KaiTi" panose="02010609060101010101" pitchFamily="49" charset="-122"/>
                <a:ea typeface="KaiTi" panose="02010609060101010101" pitchFamily="49" charset="-122"/>
              </a:rPr>
              <a:t>签字</a:t>
            </a:r>
            <a:r>
              <a:rPr lang="zh-CN" altLang="en-US" sz="2000">
                <a:latin typeface="KaiTi" panose="02010609060101010101" pitchFamily="49" charset="-122"/>
                <a:ea typeface="KaiTi" panose="02010609060101010101" pitchFamily="49" charset="-122"/>
              </a:rPr>
              <a:t>。请接收单位务必在合同上</a:t>
            </a:r>
            <a:r>
              <a:rPr lang="zh-CN" altLang="en-US" sz="2000" b="1">
                <a:latin typeface="KaiTi" panose="02010609060101010101" pitchFamily="49" charset="-122"/>
                <a:ea typeface="KaiTi" panose="02010609060101010101" pitchFamily="49" charset="-122"/>
              </a:rPr>
              <a:t>加盖公章</a:t>
            </a:r>
            <a:r>
              <a:rPr lang="zh-CN" altLang="en-US" sz="2000">
                <a:latin typeface="KaiTi" panose="02010609060101010101" pitchFamily="49" charset="-122"/>
                <a:ea typeface="KaiTi" panose="02010609060101010101" pitchFamily="49" charset="-122"/>
              </a:rPr>
              <a:t>。</a:t>
            </a:r>
            <a:endParaRPr lang="en-GB" sz="200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140308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F84E755-69A5-04C6-6ED7-284110FFC2CB}"/>
              </a:ext>
            </a:extLst>
          </p:cNvPr>
          <p:cNvSpPr>
            <a:spLocks noGrp="1"/>
          </p:cNvSpPr>
          <p:nvPr>
            <p:ph type="subTitle" idx="1"/>
          </p:nvPr>
        </p:nvSpPr>
        <p:spPr>
          <a:xfrm>
            <a:off x="993273" y="623216"/>
            <a:ext cx="10205453" cy="795256"/>
          </a:xfrm>
        </p:spPr>
        <p:txBody>
          <a:bodyPr>
            <a:noAutofit/>
          </a:bodyPr>
          <a:lstStyle/>
          <a:p>
            <a:pPr lvl="0" indent="0" algn="ctr" defTabSz="800100">
              <a:lnSpc>
                <a:spcPct val="90000"/>
              </a:lnSpc>
              <a:spcBef>
                <a:spcPct val="0"/>
              </a:spcBef>
              <a:spcAft>
                <a:spcPct val="35000"/>
              </a:spcAft>
              <a:buNone/>
            </a:pPr>
            <a:r>
              <a:rPr lang="en-US" altLang="zh-CN" sz="5400" b="1">
                <a:solidFill>
                  <a:prstClr val="white"/>
                </a:solidFill>
                <a:latin typeface="Calibri" panose="020F0502020204030204"/>
              </a:rPr>
              <a:t>《</a:t>
            </a:r>
            <a:r>
              <a:rPr lang="zh-CN" altLang="en-US" sz="5400" b="1">
                <a:solidFill>
                  <a:prstClr val="white"/>
                </a:solidFill>
                <a:latin typeface="Calibri" panose="020F0502020204030204"/>
              </a:rPr>
              <a:t>确认函</a:t>
            </a:r>
            <a:r>
              <a:rPr lang="en-US" altLang="zh-CN" sz="5400" b="1">
                <a:solidFill>
                  <a:prstClr val="white"/>
                </a:solidFill>
                <a:latin typeface="Calibri" panose="020F0502020204030204"/>
              </a:rPr>
              <a:t>》</a:t>
            </a:r>
          </a:p>
        </p:txBody>
      </p:sp>
      <p:sp>
        <p:nvSpPr>
          <p:cNvPr id="4" name="Subtitle 2">
            <a:extLst>
              <a:ext uri="{FF2B5EF4-FFF2-40B4-BE49-F238E27FC236}">
                <a16:creationId xmlns:a16="http://schemas.microsoft.com/office/drawing/2014/main" id="{ABE0BC61-45F0-D6B8-E808-E360B835FAE6}"/>
              </a:ext>
            </a:extLst>
          </p:cNvPr>
          <p:cNvSpPr txBox="1">
            <a:spLocks/>
          </p:cNvSpPr>
          <p:nvPr/>
        </p:nvSpPr>
        <p:spPr>
          <a:xfrm>
            <a:off x="1094873" y="1471104"/>
            <a:ext cx="10205453" cy="12355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000">
                <a:latin typeface="KaiTi" panose="02010609060101010101" pitchFamily="49" charset="-122"/>
                <a:ea typeface="KaiTi" panose="02010609060101010101" pitchFamily="49" charset="-122"/>
              </a:rPr>
              <a:t>通商中国将出具新加坡实习生在申请工作准证及签证时所需的</a:t>
            </a:r>
            <a:r>
              <a:rPr lang="en-US" altLang="zh-CN" sz="2000">
                <a:latin typeface="KaiTi" panose="02010609060101010101" pitchFamily="49" charset="-122"/>
                <a:ea typeface="KaiTi" panose="02010609060101010101" pitchFamily="49" charset="-122"/>
              </a:rPr>
              <a:t>YES《</a:t>
            </a:r>
            <a:r>
              <a:rPr lang="zh-CN" altLang="en-US" sz="2000">
                <a:latin typeface="KaiTi" panose="02010609060101010101" pitchFamily="49" charset="-122"/>
                <a:ea typeface="KaiTi" panose="02010609060101010101" pitchFamily="49" charset="-122"/>
              </a:rPr>
              <a:t>确认函</a:t>
            </a:r>
            <a:r>
              <a:rPr lang="en-US" altLang="zh-CN" sz="2000">
                <a:latin typeface="KaiTi" panose="02010609060101010101" pitchFamily="49" charset="-122"/>
                <a:ea typeface="KaiTi" panose="02010609060101010101" pitchFamily="49" charset="-122"/>
              </a:rPr>
              <a:t>》</a:t>
            </a:r>
            <a:r>
              <a:rPr lang="zh-CN" altLang="en-US" sz="2000">
                <a:latin typeface="KaiTi" panose="02010609060101010101" pitchFamily="49" charset="-122"/>
                <a:ea typeface="KaiTi" panose="02010609060101010101" pitchFamily="49" charset="-122"/>
              </a:rPr>
              <a:t>。</a:t>
            </a:r>
            <a:endParaRPr lang="en-US" altLang="zh-CN" sz="2000">
              <a:latin typeface="KaiTi" panose="02010609060101010101" pitchFamily="49" charset="-122"/>
              <a:ea typeface="KaiTi" panose="02010609060101010101" pitchFamily="49" charset="-122"/>
            </a:endParaRPr>
          </a:p>
          <a:p>
            <a:pPr algn="just" defTabSz="800100">
              <a:lnSpc>
                <a:spcPct val="90000"/>
              </a:lnSpc>
              <a:spcBef>
                <a:spcPct val="0"/>
              </a:spcBef>
            </a:pPr>
            <a:r>
              <a:rPr lang="zh-CN" altLang="en-US" sz="2000">
                <a:latin typeface="KaiTi" panose="02010609060101010101" pitchFamily="49" charset="-122"/>
                <a:ea typeface="KaiTi" panose="02010609060101010101" pitchFamily="49" charset="-122"/>
              </a:rPr>
              <a:t>学校或毕业生必须通过</a:t>
            </a:r>
            <a:r>
              <a:rPr lang="en-US" altLang="zh-CN" sz="2000">
                <a:latin typeface="KaiTi" panose="02010609060101010101" pitchFamily="49" charset="-122"/>
                <a:ea typeface="KaiTi" panose="02010609060101010101" pitchFamily="49" charset="-122"/>
              </a:rPr>
              <a:t>YES</a:t>
            </a:r>
            <a:r>
              <a:rPr lang="zh-CN" altLang="en-US" sz="2000">
                <a:latin typeface="KaiTi" panose="02010609060101010101" pitchFamily="49" charset="-122"/>
                <a:ea typeface="KaiTi" panose="02010609060101010101" pitchFamily="49" charset="-122"/>
              </a:rPr>
              <a:t>网站向通商中国申请</a:t>
            </a:r>
            <a:r>
              <a:rPr lang="en-US" altLang="zh-CN" sz="2000">
                <a:latin typeface="KaiTi" panose="02010609060101010101" pitchFamily="49" charset="-122"/>
                <a:ea typeface="KaiTi" panose="02010609060101010101" pitchFamily="49" charset="-122"/>
              </a:rPr>
              <a:t>《</a:t>
            </a:r>
            <a:r>
              <a:rPr lang="zh-CN" altLang="en-US" sz="2000">
                <a:latin typeface="KaiTi" panose="02010609060101010101" pitchFamily="49" charset="-122"/>
                <a:ea typeface="KaiTi" panose="02010609060101010101" pitchFamily="49" charset="-122"/>
              </a:rPr>
              <a:t>确认函</a:t>
            </a:r>
            <a:r>
              <a:rPr lang="en-US" altLang="zh-CN" sz="2000">
                <a:latin typeface="KaiTi" panose="02010609060101010101" pitchFamily="49" charset="-122"/>
                <a:ea typeface="KaiTi" panose="02010609060101010101" pitchFamily="49" charset="-122"/>
              </a:rPr>
              <a:t>》</a:t>
            </a:r>
            <a:r>
              <a:rPr lang="zh-CN" altLang="en-US" sz="2000">
                <a:latin typeface="KaiTi" panose="02010609060101010101" pitchFamily="49" charset="-122"/>
                <a:ea typeface="KaiTi" panose="02010609060101010101" pitchFamily="49" charset="-122"/>
              </a:rPr>
              <a:t>。在申请成功后，学校或毕业生需下载</a:t>
            </a:r>
            <a:r>
              <a:rPr lang="en-US" altLang="zh-CN" sz="2000">
                <a:latin typeface="KaiTi" panose="02010609060101010101" pitchFamily="49" charset="-122"/>
                <a:ea typeface="KaiTi" panose="02010609060101010101" pitchFamily="49" charset="-122"/>
              </a:rPr>
              <a:t>《</a:t>
            </a:r>
            <a:r>
              <a:rPr lang="zh-CN" altLang="en-US" sz="2000">
                <a:latin typeface="KaiTi" panose="02010609060101010101" pitchFamily="49" charset="-122"/>
                <a:ea typeface="KaiTi" panose="02010609060101010101" pitchFamily="49" charset="-122"/>
              </a:rPr>
              <a:t>确认函</a:t>
            </a:r>
            <a:r>
              <a:rPr lang="en-US" altLang="zh-CN" sz="2000">
                <a:latin typeface="KaiTi" panose="02010609060101010101" pitchFamily="49" charset="-122"/>
                <a:ea typeface="KaiTi" panose="02010609060101010101" pitchFamily="49" charset="-122"/>
              </a:rPr>
              <a:t>》</a:t>
            </a:r>
            <a:r>
              <a:rPr lang="zh-CN" altLang="en-US" sz="2000">
                <a:latin typeface="KaiTi" panose="02010609060101010101" pitchFamily="49" charset="-122"/>
                <a:ea typeface="KaiTi" panose="02010609060101010101" pitchFamily="49" charset="-122"/>
              </a:rPr>
              <a:t>并由实习生发送给中国接收单位，用于外国人来华工作许可通知（中新青年实习交流计划）的申请。</a:t>
            </a:r>
            <a:endParaRPr lang="en-US" altLang="zh-CN" sz="2000">
              <a:latin typeface="KaiTi" panose="02010609060101010101" pitchFamily="49" charset="-122"/>
              <a:ea typeface="KaiTi" panose="02010609060101010101" pitchFamily="49" charset="-122"/>
            </a:endParaRPr>
          </a:p>
          <a:p>
            <a:pPr lvl="0" algn="l" defTabSz="577850">
              <a:spcBef>
                <a:spcPct val="0"/>
              </a:spcBef>
            </a:pPr>
            <a:endParaRPr lang="en-SG" sz="2000">
              <a:latin typeface="KaiTi" panose="02010609060101010101" pitchFamily="49" charset="-122"/>
              <a:ea typeface="KaiTi" panose="02010609060101010101" pitchFamily="49" charset="-122"/>
            </a:endParaRPr>
          </a:p>
          <a:p>
            <a:pPr algn="l"/>
            <a:endParaRPr lang="en-GB" sz="2000">
              <a:latin typeface="KaiTi" panose="02010609060101010101" pitchFamily="49" charset="-122"/>
              <a:ea typeface="KaiTi" panose="02010609060101010101" pitchFamily="49" charset="-122"/>
            </a:endParaRPr>
          </a:p>
        </p:txBody>
      </p:sp>
      <p:sp>
        <p:nvSpPr>
          <p:cNvPr id="5" name="Subtitle 2">
            <a:extLst>
              <a:ext uri="{FF2B5EF4-FFF2-40B4-BE49-F238E27FC236}">
                <a16:creationId xmlns:a16="http://schemas.microsoft.com/office/drawing/2014/main" id="{E4FDC7FB-2A91-0588-32F3-1369E504B67C}"/>
              </a:ext>
            </a:extLst>
          </p:cNvPr>
          <p:cNvSpPr txBox="1">
            <a:spLocks/>
          </p:cNvSpPr>
          <p:nvPr/>
        </p:nvSpPr>
        <p:spPr>
          <a:xfrm>
            <a:off x="825633" y="638456"/>
            <a:ext cx="10205453" cy="7952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sz="5000" b="1">
                <a:solidFill>
                  <a:schemeClr val="accent1">
                    <a:lumMod val="75000"/>
                  </a:schemeClr>
                </a:solidFill>
                <a:latin typeface="KaiTi" panose="02010609060101010101" pitchFamily="49" charset="-122"/>
                <a:ea typeface="KaiTi" panose="02010609060101010101" pitchFamily="49" charset="-122"/>
              </a:rPr>
              <a:t>《</a:t>
            </a:r>
            <a:r>
              <a:rPr lang="zh-CN" altLang="en-US" sz="5000" b="1">
                <a:solidFill>
                  <a:schemeClr val="accent1">
                    <a:lumMod val="75000"/>
                  </a:schemeClr>
                </a:solidFill>
                <a:latin typeface="KaiTi" panose="02010609060101010101" pitchFamily="49" charset="-122"/>
                <a:ea typeface="KaiTi" panose="02010609060101010101" pitchFamily="49" charset="-122"/>
              </a:rPr>
              <a:t>确认函</a:t>
            </a:r>
            <a:r>
              <a:rPr lang="en-US" altLang="zh-CN" sz="5000" b="1">
                <a:solidFill>
                  <a:schemeClr val="accent1">
                    <a:lumMod val="75000"/>
                  </a:schemeClr>
                </a:solidFill>
                <a:latin typeface="KaiTi" panose="02010609060101010101" pitchFamily="49" charset="-122"/>
                <a:ea typeface="KaiTi" panose="02010609060101010101" pitchFamily="49" charset="-122"/>
              </a:rPr>
              <a:t>》</a:t>
            </a:r>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9" name="TextBox 8">
            <a:extLst>
              <a:ext uri="{FF2B5EF4-FFF2-40B4-BE49-F238E27FC236}">
                <a16:creationId xmlns:a16="http://schemas.microsoft.com/office/drawing/2014/main" id="{7FD7E242-37F8-76A5-16AC-43A7994ED110}"/>
              </a:ext>
            </a:extLst>
          </p:cNvPr>
          <p:cNvSpPr txBox="1"/>
          <p:nvPr/>
        </p:nvSpPr>
        <p:spPr>
          <a:xfrm>
            <a:off x="3956565" y="5961399"/>
            <a:ext cx="2867847" cy="369332"/>
          </a:xfrm>
          <a:prstGeom prst="rect">
            <a:avLst/>
          </a:prstGeom>
          <a:noFill/>
        </p:spPr>
        <p:txBody>
          <a:bodyPr wrap="square" rtlCol="0">
            <a:spAutoFit/>
          </a:bodyPr>
          <a:lstStyle/>
          <a:p>
            <a:pPr algn="ctr"/>
            <a:r>
              <a:rPr lang="en-US"/>
              <a:t>YES </a:t>
            </a:r>
            <a:r>
              <a:rPr lang="en-US" altLang="zh-CN" sz="1800">
                <a:latin typeface="KaiTi" panose="02010609060101010101" pitchFamily="49" charset="-122"/>
                <a:ea typeface="KaiTi" panose="02010609060101010101" pitchFamily="49" charset="-122"/>
              </a:rPr>
              <a:t>《</a:t>
            </a:r>
            <a:r>
              <a:rPr lang="zh-CN" altLang="en-US" sz="1800">
                <a:latin typeface="KaiTi" panose="02010609060101010101" pitchFamily="49" charset="-122"/>
                <a:ea typeface="KaiTi" panose="02010609060101010101" pitchFamily="49" charset="-122"/>
              </a:rPr>
              <a:t>确认函</a:t>
            </a:r>
            <a:r>
              <a:rPr lang="en-US" altLang="zh-CN" sz="1800">
                <a:latin typeface="KaiTi" panose="02010609060101010101" pitchFamily="49" charset="-122"/>
                <a:ea typeface="KaiTi" panose="02010609060101010101" pitchFamily="49" charset="-122"/>
              </a:rPr>
              <a:t>》</a:t>
            </a:r>
            <a:r>
              <a:rPr lang="zh-CN" altLang="en-US" sz="1800">
                <a:latin typeface="KaiTi" panose="02010609060101010101" pitchFamily="49" charset="-122"/>
                <a:ea typeface="KaiTi" panose="02010609060101010101" pitchFamily="49" charset="-122"/>
              </a:rPr>
              <a:t>的样板</a:t>
            </a:r>
            <a:endParaRPr lang="en-GB"/>
          </a:p>
        </p:txBody>
      </p:sp>
      <p:graphicFrame>
        <p:nvGraphicFramePr>
          <p:cNvPr id="11" name="Table 11">
            <a:extLst>
              <a:ext uri="{FF2B5EF4-FFF2-40B4-BE49-F238E27FC236}">
                <a16:creationId xmlns:a16="http://schemas.microsoft.com/office/drawing/2014/main" id="{E65338A5-1F8B-CF4F-6CB4-85FE05609BD8}"/>
              </a:ext>
            </a:extLst>
          </p:cNvPr>
          <p:cNvGraphicFramePr>
            <a:graphicFrameLocks noGrp="1"/>
          </p:cNvGraphicFramePr>
          <p:nvPr>
            <p:extLst>
              <p:ext uri="{D42A27DB-BD31-4B8C-83A1-F6EECF244321}">
                <p14:modId xmlns:p14="http://schemas.microsoft.com/office/powerpoint/2010/main" val="3343045354"/>
              </p:ext>
            </p:extLst>
          </p:nvPr>
        </p:nvGraphicFramePr>
        <p:xfrm>
          <a:off x="4590289" y="2974635"/>
          <a:ext cx="6793992" cy="2468880"/>
        </p:xfrm>
        <a:graphic>
          <a:graphicData uri="http://schemas.openxmlformats.org/drawingml/2006/table">
            <a:tbl>
              <a:tblPr firstRow="1" bandRow="1">
                <a:tableStyleId>{5C22544A-7EE6-4342-B048-85BDC9FD1C3A}</a:tableStyleId>
              </a:tblPr>
              <a:tblGrid>
                <a:gridCol w="1007936">
                  <a:extLst>
                    <a:ext uri="{9D8B030D-6E8A-4147-A177-3AD203B41FA5}">
                      <a16:colId xmlns:a16="http://schemas.microsoft.com/office/drawing/2014/main" val="459321232"/>
                    </a:ext>
                  </a:extLst>
                </a:gridCol>
                <a:gridCol w="354519">
                  <a:extLst>
                    <a:ext uri="{9D8B030D-6E8A-4147-A177-3AD203B41FA5}">
                      <a16:colId xmlns:a16="http://schemas.microsoft.com/office/drawing/2014/main" val="3220091415"/>
                    </a:ext>
                  </a:extLst>
                </a:gridCol>
                <a:gridCol w="5431537">
                  <a:extLst>
                    <a:ext uri="{9D8B030D-6E8A-4147-A177-3AD203B41FA5}">
                      <a16:colId xmlns:a16="http://schemas.microsoft.com/office/drawing/2014/main" val="3376957942"/>
                    </a:ext>
                  </a:extLst>
                </a:gridCol>
              </a:tblGrid>
              <a:tr h="32915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a:solidFill>
                            <a:schemeClr val="bg1"/>
                          </a:solidFill>
                          <a:latin typeface="KaiTi" panose="02010609060101010101" pitchFamily="49" charset="-122"/>
                          <a:ea typeface="KaiTi" panose="02010609060101010101" pitchFamily="49" charset="-122"/>
                        </a:rPr>
                        <a:t>《</a:t>
                      </a:r>
                      <a:r>
                        <a:rPr lang="zh-CN" altLang="en-US" sz="1800" b="1">
                          <a:solidFill>
                            <a:schemeClr val="bg1"/>
                          </a:solidFill>
                          <a:latin typeface="KaiTi" panose="02010609060101010101" pitchFamily="49" charset="-122"/>
                          <a:ea typeface="KaiTi" panose="02010609060101010101" pitchFamily="49" charset="-122"/>
                        </a:rPr>
                        <a:t>确认函</a:t>
                      </a:r>
                      <a:r>
                        <a:rPr lang="en-US" altLang="zh-CN" sz="1800" b="1">
                          <a:solidFill>
                            <a:schemeClr val="bg1"/>
                          </a:solidFill>
                          <a:latin typeface="KaiTi" panose="02010609060101010101" pitchFamily="49" charset="-122"/>
                          <a:ea typeface="KaiTi" panose="02010609060101010101" pitchFamily="49" charset="-122"/>
                        </a:rPr>
                        <a:t>》</a:t>
                      </a:r>
                      <a:r>
                        <a:rPr lang="zh-CN" altLang="en-US" sz="1800" b="1">
                          <a:solidFill>
                            <a:schemeClr val="bg1"/>
                          </a:solidFill>
                          <a:latin typeface="KaiTi" panose="02010609060101010101" pitchFamily="49" charset="-122"/>
                          <a:ea typeface="KaiTi" panose="02010609060101010101" pitchFamily="49" charset="-122"/>
                        </a:rPr>
                        <a:t>申请</a:t>
                      </a:r>
                      <a:endParaRPr lang="en-GB" sz="1800" b="1">
                        <a:solidFill>
                          <a:schemeClr val="bg1"/>
                        </a:solidFill>
                        <a:latin typeface="KaiTi" panose="02010609060101010101" pitchFamily="49" charset="-122"/>
                        <a:ea typeface="KaiTi" panose="02010609060101010101" pitchFamily="49" charset="-122"/>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77657793"/>
                  </a:ext>
                </a:extLst>
              </a:tr>
              <a:tr h="329155">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方式</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2000" kern="1200">
                          <a:solidFill>
                            <a:schemeClr val="tx1"/>
                          </a:solidFill>
                          <a:latin typeface="KaiTi" panose="02010609060101010101" pitchFamily="49" charset="-122"/>
                          <a:ea typeface="KaiTi" panose="02010609060101010101" pitchFamily="49" charset="-122"/>
                          <a:cs typeface="+mn-cs"/>
                        </a:rPr>
                        <a:t>：</a:t>
                      </a:r>
                      <a:endParaRPr lang="en-US" altLang="zh-CN"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2000" kern="1200">
                          <a:solidFill>
                            <a:schemeClr val="tx1"/>
                          </a:solidFill>
                          <a:latin typeface="KaiTi" panose="02010609060101010101" pitchFamily="49" charset="-122"/>
                          <a:ea typeface="KaiTi" panose="02010609060101010101" pitchFamily="49" charset="-122"/>
                          <a:cs typeface="+mn-cs"/>
                          <a:hlinkClick r:id="rId2"/>
                        </a:rPr>
                        <a:t>线上</a:t>
                      </a:r>
                      <a:endParaRPr lang="en-US" altLang="zh-CN" sz="20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3190369741"/>
                  </a:ext>
                </a:extLst>
              </a:tr>
              <a:tr h="329155">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办理方</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学校需代在籍学生办理；毕业生可自行办理</a:t>
                      </a:r>
                      <a:endParaRPr lang="en-GB" sz="20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3871958227"/>
                  </a:ext>
                </a:extLst>
              </a:tr>
              <a:tr h="536809">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材料</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实习合约</a:t>
                      </a:r>
                      <a:endParaRPr lang="en-US" altLang="zh-CN" sz="2000" kern="1200">
                        <a:solidFill>
                          <a:schemeClr val="tx1"/>
                        </a:solidFill>
                        <a:latin typeface="KaiTi" panose="02010609060101010101" pitchFamily="49" charset="-122"/>
                        <a:ea typeface="KaiTi" panose="02010609060101010101" pitchFamily="49" charset="-122"/>
                        <a:cs typeface="+mn-cs"/>
                      </a:endParaRPr>
                    </a:p>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其他基本信息</a:t>
                      </a:r>
                      <a:endParaRPr lang="en-GB" sz="20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1393661420"/>
                  </a:ext>
                </a:extLst>
              </a:tr>
              <a:tr h="329155">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费用</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无</a:t>
                      </a:r>
                      <a:endParaRPr lang="en-GB" sz="20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2388124347"/>
                  </a:ext>
                </a:extLst>
              </a:tr>
              <a:tr h="329155">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时间</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五个工作日</a:t>
                      </a:r>
                      <a:endParaRPr lang="en-GB" sz="20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1262832288"/>
                  </a:ext>
                </a:extLst>
              </a:tr>
            </a:tbl>
          </a:graphicData>
        </a:graphic>
      </p:graphicFrame>
      <p:grpSp>
        <p:nvGrpSpPr>
          <p:cNvPr id="14" name="Group 13">
            <a:extLst>
              <a:ext uri="{FF2B5EF4-FFF2-40B4-BE49-F238E27FC236}">
                <a16:creationId xmlns:a16="http://schemas.microsoft.com/office/drawing/2014/main" id="{E70E304A-2F73-AB49-58F2-8B9A8568430C}"/>
              </a:ext>
            </a:extLst>
          </p:cNvPr>
          <p:cNvGrpSpPr/>
          <p:nvPr/>
        </p:nvGrpSpPr>
        <p:grpSpPr>
          <a:xfrm>
            <a:off x="1259735" y="2759256"/>
            <a:ext cx="2708709" cy="3527104"/>
            <a:chOff x="1259735" y="2759256"/>
            <a:chExt cx="2708709" cy="3527104"/>
          </a:xfrm>
        </p:grpSpPr>
        <p:pic>
          <p:nvPicPr>
            <p:cNvPr id="3" name="Picture 2">
              <a:extLst>
                <a:ext uri="{FF2B5EF4-FFF2-40B4-BE49-F238E27FC236}">
                  <a16:creationId xmlns:a16="http://schemas.microsoft.com/office/drawing/2014/main" id="{EAAE8ED6-784D-1CA7-47A1-BAF7836B35E8}"/>
                </a:ext>
              </a:extLst>
            </p:cNvPr>
            <p:cNvPicPr>
              <a:picLocks noChangeAspect="1"/>
            </p:cNvPicPr>
            <p:nvPr/>
          </p:nvPicPr>
          <p:blipFill>
            <a:blip r:embed="rId3"/>
            <a:stretch>
              <a:fillRect/>
            </a:stretch>
          </p:blipFill>
          <p:spPr>
            <a:xfrm>
              <a:off x="1259735" y="2759256"/>
              <a:ext cx="2708709" cy="3527104"/>
            </a:xfrm>
            <a:prstGeom prst="rect">
              <a:avLst/>
            </a:prstGeom>
          </p:spPr>
        </p:pic>
        <p:sp>
          <p:nvSpPr>
            <p:cNvPr id="2" name="TextBox 1">
              <a:extLst>
                <a:ext uri="{FF2B5EF4-FFF2-40B4-BE49-F238E27FC236}">
                  <a16:creationId xmlns:a16="http://schemas.microsoft.com/office/drawing/2014/main" id="{5CEDF3B7-394D-A05D-C844-70C07EAED2BD}"/>
                </a:ext>
              </a:extLst>
            </p:cNvPr>
            <p:cNvSpPr txBox="1"/>
            <p:nvPr/>
          </p:nvSpPr>
          <p:spPr>
            <a:xfrm rot="19660468">
              <a:off x="2850316" y="3269987"/>
              <a:ext cx="968807" cy="369332"/>
            </a:xfrm>
            <a:prstGeom prst="rect">
              <a:avLst/>
            </a:prstGeom>
            <a:noFill/>
          </p:spPr>
          <p:txBody>
            <a:bodyPr wrap="square" rtlCol="0">
              <a:spAutoFit/>
            </a:bodyPr>
            <a:lstStyle/>
            <a:p>
              <a:r>
                <a:rPr lang="en-US">
                  <a:solidFill>
                    <a:schemeClr val="tx1">
                      <a:lumMod val="50000"/>
                      <a:lumOff val="50000"/>
                    </a:schemeClr>
                  </a:solidFill>
                </a:rPr>
                <a:t>D</a:t>
              </a:r>
              <a:r>
                <a:rPr lang="en-US" altLang="zh-CN">
                  <a:solidFill>
                    <a:schemeClr val="tx1">
                      <a:lumMod val="50000"/>
                      <a:lumOff val="50000"/>
                    </a:schemeClr>
                  </a:solidFill>
                </a:rPr>
                <a:t>raft</a:t>
              </a:r>
              <a:endParaRPr lang="en-GB">
                <a:solidFill>
                  <a:schemeClr val="tx1">
                    <a:lumMod val="50000"/>
                    <a:lumOff val="50000"/>
                  </a:schemeClr>
                </a:solidFill>
              </a:endParaRPr>
            </a:p>
          </p:txBody>
        </p:sp>
        <p:sp>
          <p:nvSpPr>
            <p:cNvPr id="6" name="TextBox 5">
              <a:extLst>
                <a:ext uri="{FF2B5EF4-FFF2-40B4-BE49-F238E27FC236}">
                  <a16:creationId xmlns:a16="http://schemas.microsoft.com/office/drawing/2014/main" id="{2C1A72C7-1580-189F-166F-3A4430F19634}"/>
                </a:ext>
              </a:extLst>
            </p:cNvPr>
            <p:cNvSpPr txBox="1"/>
            <p:nvPr/>
          </p:nvSpPr>
          <p:spPr>
            <a:xfrm rot="19660468">
              <a:off x="2964083" y="4753214"/>
              <a:ext cx="968807" cy="369332"/>
            </a:xfrm>
            <a:prstGeom prst="rect">
              <a:avLst/>
            </a:prstGeom>
            <a:noFill/>
          </p:spPr>
          <p:txBody>
            <a:bodyPr wrap="square" rtlCol="0">
              <a:spAutoFit/>
            </a:bodyPr>
            <a:lstStyle/>
            <a:p>
              <a:r>
                <a:rPr lang="en-US">
                  <a:solidFill>
                    <a:schemeClr val="tx1">
                      <a:lumMod val="50000"/>
                      <a:lumOff val="50000"/>
                    </a:schemeClr>
                  </a:solidFill>
                </a:rPr>
                <a:t>D</a:t>
              </a:r>
              <a:r>
                <a:rPr lang="en-US" altLang="zh-CN">
                  <a:solidFill>
                    <a:schemeClr val="tx1">
                      <a:lumMod val="50000"/>
                      <a:lumOff val="50000"/>
                    </a:schemeClr>
                  </a:solidFill>
                </a:rPr>
                <a:t>raft</a:t>
              </a:r>
              <a:endParaRPr lang="en-GB">
                <a:solidFill>
                  <a:schemeClr val="tx1">
                    <a:lumMod val="50000"/>
                    <a:lumOff val="50000"/>
                  </a:schemeClr>
                </a:solidFill>
              </a:endParaRPr>
            </a:p>
          </p:txBody>
        </p:sp>
        <p:sp>
          <p:nvSpPr>
            <p:cNvPr id="8" name="TextBox 7">
              <a:extLst>
                <a:ext uri="{FF2B5EF4-FFF2-40B4-BE49-F238E27FC236}">
                  <a16:creationId xmlns:a16="http://schemas.microsoft.com/office/drawing/2014/main" id="{23939FF4-DDAF-6775-6955-B58180552F63}"/>
                </a:ext>
              </a:extLst>
            </p:cNvPr>
            <p:cNvSpPr txBox="1"/>
            <p:nvPr/>
          </p:nvSpPr>
          <p:spPr>
            <a:xfrm rot="19660468">
              <a:off x="1834158" y="5293736"/>
              <a:ext cx="968807" cy="369332"/>
            </a:xfrm>
            <a:prstGeom prst="rect">
              <a:avLst/>
            </a:prstGeom>
            <a:noFill/>
          </p:spPr>
          <p:txBody>
            <a:bodyPr wrap="square" rtlCol="0">
              <a:spAutoFit/>
            </a:bodyPr>
            <a:lstStyle/>
            <a:p>
              <a:r>
                <a:rPr lang="en-US">
                  <a:solidFill>
                    <a:schemeClr val="tx1">
                      <a:lumMod val="50000"/>
                      <a:lumOff val="50000"/>
                    </a:schemeClr>
                  </a:solidFill>
                </a:rPr>
                <a:t>D</a:t>
              </a:r>
              <a:r>
                <a:rPr lang="en-US" altLang="zh-CN">
                  <a:solidFill>
                    <a:schemeClr val="tx1">
                      <a:lumMod val="50000"/>
                      <a:lumOff val="50000"/>
                    </a:schemeClr>
                  </a:solidFill>
                </a:rPr>
                <a:t>raft</a:t>
              </a:r>
              <a:endParaRPr lang="en-GB">
                <a:solidFill>
                  <a:schemeClr val="tx1">
                    <a:lumMod val="50000"/>
                    <a:lumOff val="50000"/>
                  </a:schemeClr>
                </a:solidFill>
              </a:endParaRPr>
            </a:p>
          </p:txBody>
        </p:sp>
        <p:sp>
          <p:nvSpPr>
            <p:cNvPr id="10" name="TextBox 9">
              <a:extLst>
                <a:ext uri="{FF2B5EF4-FFF2-40B4-BE49-F238E27FC236}">
                  <a16:creationId xmlns:a16="http://schemas.microsoft.com/office/drawing/2014/main" id="{77A0C038-1C84-C01A-A7E7-EB6EF46543A9}"/>
                </a:ext>
              </a:extLst>
            </p:cNvPr>
            <p:cNvSpPr txBox="1"/>
            <p:nvPr/>
          </p:nvSpPr>
          <p:spPr>
            <a:xfrm rot="19660468">
              <a:off x="1947926" y="3801257"/>
              <a:ext cx="968807" cy="369332"/>
            </a:xfrm>
            <a:prstGeom prst="rect">
              <a:avLst/>
            </a:prstGeom>
            <a:noFill/>
          </p:spPr>
          <p:txBody>
            <a:bodyPr wrap="square" rtlCol="0">
              <a:spAutoFit/>
            </a:bodyPr>
            <a:lstStyle/>
            <a:p>
              <a:r>
                <a:rPr lang="en-US">
                  <a:solidFill>
                    <a:schemeClr val="tx1">
                      <a:lumMod val="50000"/>
                      <a:lumOff val="50000"/>
                    </a:schemeClr>
                  </a:solidFill>
                </a:rPr>
                <a:t>D</a:t>
              </a:r>
              <a:r>
                <a:rPr lang="en-US" altLang="zh-CN">
                  <a:solidFill>
                    <a:schemeClr val="tx1">
                      <a:lumMod val="50000"/>
                      <a:lumOff val="50000"/>
                    </a:schemeClr>
                  </a:solidFill>
                </a:rPr>
                <a:t>raft</a:t>
              </a:r>
              <a:endParaRPr lang="en-GB">
                <a:solidFill>
                  <a:schemeClr val="tx1">
                    <a:lumMod val="50000"/>
                    <a:lumOff val="50000"/>
                  </a:schemeClr>
                </a:solidFill>
              </a:endParaRPr>
            </a:p>
          </p:txBody>
        </p:sp>
        <p:sp>
          <p:nvSpPr>
            <p:cNvPr id="12" name="TextBox 11">
              <a:extLst>
                <a:ext uri="{FF2B5EF4-FFF2-40B4-BE49-F238E27FC236}">
                  <a16:creationId xmlns:a16="http://schemas.microsoft.com/office/drawing/2014/main" id="{81027CCE-3691-5A68-004B-9665936193E3}"/>
                </a:ext>
              </a:extLst>
            </p:cNvPr>
            <p:cNvSpPr txBox="1"/>
            <p:nvPr/>
          </p:nvSpPr>
          <p:spPr>
            <a:xfrm rot="19660468">
              <a:off x="2399123" y="4447104"/>
              <a:ext cx="968807" cy="369332"/>
            </a:xfrm>
            <a:prstGeom prst="rect">
              <a:avLst/>
            </a:prstGeom>
            <a:noFill/>
          </p:spPr>
          <p:txBody>
            <a:bodyPr wrap="square" rtlCol="0">
              <a:spAutoFit/>
            </a:bodyPr>
            <a:lstStyle/>
            <a:p>
              <a:r>
                <a:rPr lang="en-US">
                  <a:solidFill>
                    <a:schemeClr val="tx1">
                      <a:lumMod val="50000"/>
                      <a:lumOff val="50000"/>
                    </a:schemeClr>
                  </a:solidFill>
                </a:rPr>
                <a:t>D</a:t>
              </a:r>
              <a:r>
                <a:rPr lang="en-US" altLang="zh-CN">
                  <a:solidFill>
                    <a:schemeClr val="tx1">
                      <a:lumMod val="50000"/>
                      <a:lumOff val="50000"/>
                    </a:schemeClr>
                  </a:solidFill>
                </a:rPr>
                <a:t>raft</a:t>
              </a:r>
              <a:endParaRPr lang="en-GB">
                <a:solidFill>
                  <a:schemeClr val="tx1">
                    <a:lumMod val="50000"/>
                    <a:lumOff val="50000"/>
                  </a:schemeClr>
                </a:solidFill>
              </a:endParaRPr>
            </a:p>
          </p:txBody>
        </p:sp>
      </p:grpSp>
    </p:spTree>
    <p:extLst>
      <p:ext uri="{BB962C8B-B14F-4D97-AF65-F5344CB8AC3E}">
        <p14:creationId xmlns:p14="http://schemas.microsoft.com/office/powerpoint/2010/main" val="2678006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1">
            <a:extLst>
              <a:ext uri="{FF2B5EF4-FFF2-40B4-BE49-F238E27FC236}">
                <a16:creationId xmlns:a16="http://schemas.microsoft.com/office/drawing/2014/main" id="{389E2C1E-326E-F58A-EFA3-758787D53BF9}"/>
              </a:ext>
            </a:extLst>
          </p:cNvPr>
          <p:cNvGraphicFramePr>
            <a:graphicFrameLocks noGrp="1"/>
          </p:cNvGraphicFramePr>
          <p:nvPr>
            <p:extLst>
              <p:ext uri="{D42A27DB-BD31-4B8C-83A1-F6EECF244321}">
                <p14:modId xmlns:p14="http://schemas.microsoft.com/office/powerpoint/2010/main" val="3852579539"/>
              </p:ext>
            </p:extLst>
          </p:nvPr>
        </p:nvGraphicFramePr>
        <p:xfrm>
          <a:off x="1074325" y="2018746"/>
          <a:ext cx="10205453" cy="4443984"/>
        </p:xfrm>
        <a:graphic>
          <a:graphicData uri="http://schemas.openxmlformats.org/drawingml/2006/table">
            <a:tbl>
              <a:tblPr firstRow="1" bandRow="1">
                <a:tableStyleId>{5C22544A-7EE6-4342-B048-85BDC9FD1C3A}</a:tableStyleId>
              </a:tblPr>
              <a:tblGrid>
                <a:gridCol w="812507">
                  <a:extLst>
                    <a:ext uri="{9D8B030D-6E8A-4147-A177-3AD203B41FA5}">
                      <a16:colId xmlns:a16="http://schemas.microsoft.com/office/drawing/2014/main" val="459321232"/>
                    </a:ext>
                  </a:extLst>
                </a:gridCol>
                <a:gridCol w="285090">
                  <a:extLst>
                    <a:ext uri="{9D8B030D-6E8A-4147-A177-3AD203B41FA5}">
                      <a16:colId xmlns:a16="http://schemas.microsoft.com/office/drawing/2014/main" val="3220091415"/>
                    </a:ext>
                  </a:extLst>
                </a:gridCol>
                <a:gridCol w="7414629">
                  <a:extLst>
                    <a:ext uri="{9D8B030D-6E8A-4147-A177-3AD203B41FA5}">
                      <a16:colId xmlns:a16="http://schemas.microsoft.com/office/drawing/2014/main" val="3376957942"/>
                    </a:ext>
                  </a:extLst>
                </a:gridCol>
                <a:gridCol w="1693227">
                  <a:extLst>
                    <a:ext uri="{9D8B030D-6E8A-4147-A177-3AD203B41FA5}">
                      <a16:colId xmlns:a16="http://schemas.microsoft.com/office/drawing/2014/main" val="2646275707"/>
                    </a:ext>
                  </a:extLst>
                </a:gridCol>
              </a:tblGrid>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kern="1200">
                          <a:solidFill>
                            <a:schemeClr val="bg1"/>
                          </a:solidFill>
                          <a:latin typeface="KaiTi" panose="02010609060101010101" pitchFamily="49" charset="-122"/>
                          <a:ea typeface="KaiTi" panose="02010609060101010101" pitchFamily="49" charset="-122"/>
                          <a:cs typeface="+mn-cs"/>
                        </a:rPr>
                        <a:t>外国人来华工作许可通知</a:t>
                      </a:r>
                      <a:r>
                        <a:rPr lang="zh-CN" altLang="en-US" sz="1200" b="1">
                          <a:solidFill>
                            <a:schemeClr val="bg1"/>
                          </a:solidFill>
                          <a:latin typeface="KaiTi" panose="02010609060101010101" pitchFamily="49" charset="-122"/>
                          <a:ea typeface="KaiTi" panose="02010609060101010101" pitchFamily="49" charset="-122"/>
                        </a:rPr>
                        <a:t>申请</a:t>
                      </a:r>
                      <a:endParaRPr lang="en-GB" sz="1200" b="1">
                        <a:solidFill>
                          <a:schemeClr val="bg1"/>
                        </a:solidFill>
                        <a:latin typeface="KaiTi" panose="02010609060101010101" pitchFamily="49" charset="-122"/>
                        <a:ea typeface="KaiTi" panose="02010609060101010101" pitchFamily="49" charset="-122"/>
                      </a:endParaRPr>
                    </a:p>
                  </a:txBody>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a:solidFill>
                          <a:schemeClr val="bg1"/>
                        </a:solidFill>
                        <a:latin typeface="KaiTi" panose="02010609060101010101" pitchFamily="49" charset="-122"/>
                        <a:ea typeface="KaiTi" panose="02010609060101010101" pitchFamily="49" charset="-122"/>
                      </a:endParaRPr>
                    </a:p>
                  </a:txBody>
                  <a:tcPr/>
                </a:tc>
                <a:extLst>
                  <a:ext uri="{0D108BD9-81ED-4DB2-BD59-A6C34878D82A}">
                    <a16:rowId xmlns:a16="http://schemas.microsoft.com/office/drawing/2014/main" val="3577657793"/>
                  </a:ext>
                </a:extLst>
              </a:tr>
              <a:tr h="0">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方式</a:t>
                      </a:r>
                      <a:endParaRPr lang="en-GB" sz="11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ctr"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1100" kern="1200">
                          <a:solidFill>
                            <a:schemeClr val="tx1"/>
                          </a:solidFill>
                          <a:latin typeface="KaiTi" panose="02010609060101010101" pitchFamily="49" charset="-122"/>
                          <a:ea typeface="KaiTi" panose="02010609060101010101" pitchFamily="49" charset="-122"/>
                          <a:cs typeface="+mn-cs"/>
                        </a:rPr>
                        <a:t>：</a:t>
                      </a:r>
                      <a:endParaRPr lang="en-US" altLang="zh-CN" sz="11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1100" kern="1200">
                          <a:solidFill>
                            <a:schemeClr val="tx1"/>
                          </a:solidFill>
                          <a:latin typeface="KaiTi" panose="02010609060101010101" pitchFamily="49" charset="-122"/>
                          <a:ea typeface="KaiTi" panose="02010609060101010101" pitchFamily="49" charset="-122"/>
                          <a:cs typeface="+mn-cs"/>
                          <a:hlinkClick r:id="rId2"/>
                        </a:rPr>
                        <a:t>线上</a:t>
                      </a:r>
                      <a:endParaRPr lang="en-US" altLang="zh-CN" sz="11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endParaRPr lang="en-US" altLang="zh-CN" sz="11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3190369741"/>
                  </a:ext>
                </a:extLst>
              </a:tr>
              <a:tr h="0">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办理方</a:t>
                      </a:r>
                      <a:endParaRPr lang="en-GB" sz="11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ctr"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a:t>
                      </a:r>
                      <a:endParaRPr lang="en-GB" sz="11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接收单位</a:t>
                      </a:r>
                      <a:endParaRPr lang="en-GB" sz="11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endParaRPr lang="en-GB" sz="11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3871958227"/>
                  </a:ext>
                </a:extLst>
              </a:tr>
              <a:tr h="427218">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材料</a:t>
                      </a:r>
                      <a:endParaRPr lang="en-GB" sz="11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ctr"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a:t>
                      </a:r>
                      <a:endParaRPr lang="en-GB" sz="11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171450" indent="-171450" algn="just" defTabSz="800100" rtl="0" eaLnBrk="1" latinLnBrk="0" hangingPunct="1">
                        <a:lnSpc>
                          <a:spcPct val="90000"/>
                        </a:lnSpc>
                        <a:spcBef>
                          <a:spcPct val="0"/>
                        </a:spcBef>
                        <a:buFont typeface="Arial" panose="020B0604020202020204" pitchFamily="34" charset="0"/>
                        <a:buChar char="•"/>
                      </a:pPr>
                      <a:r>
                        <a:rPr lang="zh-CN" altLang="en-US" sz="1100" b="1" kern="1200">
                          <a:solidFill>
                            <a:schemeClr val="tx1"/>
                          </a:solidFill>
                          <a:latin typeface="KaiTi" panose="02010609060101010101" pitchFamily="49" charset="-122"/>
                          <a:ea typeface="KaiTi" panose="02010609060101010101" pitchFamily="49" charset="-122"/>
                          <a:cs typeface="+mn-cs"/>
                        </a:rPr>
                        <a:t>外国人来华工作许可申请表</a:t>
                      </a:r>
                      <a:endParaRPr lang="en-US" altLang="zh-CN" sz="1100" b="1" kern="1200">
                        <a:solidFill>
                          <a:schemeClr val="tx1"/>
                        </a:solidFill>
                        <a:latin typeface="KaiTi" panose="02010609060101010101" pitchFamily="49" charset="-122"/>
                        <a:ea typeface="KaiTi" panose="02010609060101010101" pitchFamily="49" charset="-122"/>
                        <a:cs typeface="+mn-cs"/>
                      </a:endParaRPr>
                    </a:p>
                    <a:p>
                      <a:pPr marL="457200" lvl="1" indent="0" algn="just"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在线填写打印，申请人签字（复印或传真件）后，加盖用人单位公章或经用人单位授权部门公章。</a:t>
                      </a:r>
                      <a:endParaRPr lang="en-US" altLang="zh-CN" sz="1100" b="1" kern="1200">
                        <a:solidFill>
                          <a:schemeClr val="tx1"/>
                        </a:solidFill>
                        <a:latin typeface="KaiTi" panose="02010609060101010101" pitchFamily="49" charset="-122"/>
                        <a:ea typeface="KaiTi" panose="02010609060101010101" pitchFamily="49" charset="-122"/>
                        <a:cs typeface="+mn-cs"/>
                      </a:endParaRPr>
                    </a:p>
                    <a:p>
                      <a:pPr marL="171450" indent="-171450" algn="just" defTabSz="800100" rtl="0" eaLnBrk="1" latinLnBrk="0" hangingPunct="1">
                        <a:lnSpc>
                          <a:spcPct val="90000"/>
                        </a:lnSpc>
                        <a:spcBef>
                          <a:spcPct val="0"/>
                        </a:spcBef>
                        <a:buFont typeface="Arial" panose="020B0604020202020204" pitchFamily="34" charset="0"/>
                        <a:buChar char="•"/>
                      </a:pPr>
                      <a:r>
                        <a:rPr lang="zh-CN" altLang="en-US" sz="1100" b="1" kern="1200">
                          <a:solidFill>
                            <a:schemeClr val="tx1"/>
                          </a:solidFill>
                          <a:latin typeface="KaiTi" panose="02010609060101010101" pitchFamily="49" charset="-122"/>
                          <a:ea typeface="KaiTi" panose="02010609060101010101" pitchFamily="49" charset="-122"/>
                          <a:cs typeface="+mn-cs"/>
                        </a:rPr>
                        <a:t>最高学位（学历）证书 （针对毕业生）</a:t>
                      </a:r>
                      <a:endParaRPr lang="en-US" altLang="zh-CN" sz="1100" b="1" kern="1200">
                        <a:solidFill>
                          <a:schemeClr val="tx1"/>
                        </a:solidFill>
                        <a:latin typeface="KaiTi" panose="02010609060101010101" pitchFamily="49" charset="-122"/>
                        <a:ea typeface="KaiTi" panose="02010609060101010101" pitchFamily="49" charset="-122"/>
                        <a:cs typeface="+mn-cs"/>
                      </a:endParaRPr>
                    </a:p>
                    <a:p>
                      <a:pPr marL="457200" lvl="1" indent="0" algn="just"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最高学位证书在国外获得的，应经中国驻外使、领馆或由申请人获得学位（学历）所在国驻华使、领馆或中国学历认证机构认证。</a:t>
                      </a:r>
                      <a:endParaRPr lang="en-US" altLang="zh-CN" sz="1100" kern="1200">
                        <a:solidFill>
                          <a:schemeClr val="tx1"/>
                        </a:solidFill>
                        <a:latin typeface="KaiTi" panose="02010609060101010101" pitchFamily="49" charset="-122"/>
                        <a:ea typeface="KaiTi" panose="02010609060101010101" pitchFamily="49" charset="-122"/>
                        <a:cs typeface="+mn-cs"/>
                      </a:endParaRPr>
                    </a:p>
                    <a:p>
                      <a:pPr marL="171450" indent="-171450" algn="just" defTabSz="800100" rtl="0" eaLnBrk="1" latinLnBrk="0" hangingPunct="1">
                        <a:lnSpc>
                          <a:spcPct val="90000"/>
                        </a:lnSpc>
                        <a:spcBef>
                          <a:spcPct val="0"/>
                        </a:spcBef>
                        <a:buFont typeface="Arial" panose="020B0604020202020204" pitchFamily="34" charset="0"/>
                        <a:buChar char="•"/>
                      </a:pPr>
                      <a:r>
                        <a:rPr lang="zh-CN" altLang="en-US" sz="1100" b="1" kern="1200">
                          <a:solidFill>
                            <a:schemeClr val="tx1"/>
                          </a:solidFill>
                          <a:latin typeface="KaiTi" panose="02010609060101010101" pitchFamily="49" charset="-122"/>
                          <a:ea typeface="KaiTi" panose="02010609060101010101" pitchFamily="49" charset="-122"/>
                          <a:cs typeface="+mn-cs"/>
                        </a:rPr>
                        <a:t>无犯罪记录证明</a:t>
                      </a:r>
                      <a:endParaRPr lang="en-US" altLang="zh-CN" sz="1100" b="1" kern="1200">
                        <a:solidFill>
                          <a:schemeClr val="tx1"/>
                        </a:solidFill>
                        <a:latin typeface="KaiTi" panose="02010609060101010101" pitchFamily="49" charset="-122"/>
                        <a:ea typeface="KaiTi" panose="02010609060101010101" pitchFamily="49" charset="-122"/>
                        <a:cs typeface="+mn-cs"/>
                      </a:endParaRPr>
                    </a:p>
                    <a:p>
                      <a:pPr marL="457200" lvl="1" indent="0" algn="just"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应当由申请人国籍国或经常居住地警察、安全、 法院等部门出具并经我驻外使、领馆认证或外国驻华使、领馆认证。在港澳特别行政区和台 湾地区出具的无犯罪记录证明，应经所在地区公证机关公证。经常居住地指申请人离开国籍国最后连续居住一年以上的国家或地区，不包括在中国境内。无犯罪记录签发时间应在</a:t>
                      </a:r>
                      <a:r>
                        <a:rPr lang="en-US" altLang="zh-CN" sz="1100" kern="1200">
                          <a:solidFill>
                            <a:schemeClr val="tx1"/>
                          </a:solidFill>
                          <a:latin typeface="KaiTi" panose="02010609060101010101" pitchFamily="49" charset="-122"/>
                          <a:ea typeface="KaiTi" panose="02010609060101010101" pitchFamily="49" charset="-122"/>
                          <a:cs typeface="+mn-cs"/>
                        </a:rPr>
                        <a:t>6</a:t>
                      </a:r>
                      <a:r>
                        <a:rPr lang="zh-CN" altLang="en-US" sz="1100" kern="1200">
                          <a:solidFill>
                            <a:schemeClr val="tx1"/>
                          </a:solidFill>
                          <a:latin typeface="KaiTi" panose="02010609060101010101" pitchFamily="49" charset="-122"/>
                          <a:ea typeface="KaiTi" panose="02010609060101010101" pitchFamily="49" charset="-122"/>
                          <a:cs typeface="+mn-cs"/>
                        </a:rPr>
                        <a:t>个月内。</a:t>
                      </a:r>
                      <a:endParaRPr lang="en-US" altLang="zh-CN" sz="1100" kern="1200">
                        <a:solidFill>
                          <a:schemeClr val="tx1"/>
                        </a:solidFill>
                        <a:latin typeface="KaiTi" panose="02010609060101010101" pitchFamily="49" charset="-122"/>
                        <a:ea typeface="KaiTi" panose="02010609060101010101" pitchFamily="49" charset="-122"/>
                        <a:cs typeface="+mn-cs"/>
                      </a:endParaRPr>
                    </a:p>
                    <a:p>
                      <a:pPr marL="171450" indent="-171450" algn="just" defTabSz="800100" rtl="0" eaLnBrk="1" latinLnBrk="0" hangingPunct="1">
                        <a:lnSpc>
                          <a:spcPct val="90000"/>
                        </a:lnSpc>
                        <a:spcBef>
                          <a:spcPct val="0"/>
                        </a:spcBef>
                        <a:buFont typeface="Arial" panose="020B0604020202020204" pitchFamily="34" charset="0"/>
                        <a:buChar char="•"/>
                      </a:pPr>
                      <a:r>
                        <a:rPr lang="zh-CN" altLang="en-US" sz="1100" b="1" kern="1200">
                          <a:solidFill>
                            <a:schemeClr val="tx1"/>
                          </a:solidFill>
                          <a:latin typeface="KaiTi" panose="02010609060101010101" pitchFamily="49" charset="-122"/>
                          <a:ea typeface="KaiTi" panose="02010609060101010101" pitchFamily="49" charset="-122"/>
                          <a:cs typeface="+mn-cs"/>
                        </a:rPr>
                        <a:t>体检证明</a:t>
                      </a:r>
                      <a:endParaRPr lang="en-US" altLang="zh-CN" sz="1100" b="1" kern="1200">
                        <a:solidFill>
                          <a:schemeClr val="tx1"/>
                        </a:solidFill>
                        <a:latin typeface="KaiTi" panose="02010609060101010101" pitchFamily="49" charset="-122"/>
                        <a:ea typeface="KaiTi" panose="02010609060101010101" pitchFamily="49" charset="-122"/>
                        <a:cs typeface="+mn-cs"/>
                      </a:endParaRPr>
                    </a:p>
                    <a:p>
                      <a:pPr marL="457200" lvl="1" indent="0" algn="just"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由中国检验检疫机构出具的境外人员体格检查 记录验证证明或健康检查证明书，或经中国检验检疫机构认可的境外卫生医疗机构出具的体检证明，签发时间均在</a:t>
                      </a:r>
                      <a:r>
                        <a:rPr lang="en-US" altLang="zh-CN" sz="1100" kern="1200">
                          <a:solidFill>
                            <a:schemeClr val="tx1"/>
                          </a:solidFill>
                          <a:latin typeface="KaiTi" panose="02010609060101010101" pitchFamily="49" charset="-122"/>
                          <a:ea typeface="KaiTi" panose="02010609060101010101" pitchFamily="49" charset="-122"/>
                          <a:cs typeface="+mn-cs"/>
                        </a:rPr>
                        <a:t>6</a:t>
                      </a:r>
                      <a:r>
                        <a:rPr lang="zh-CN" altLang="en-US" sz="1100" kern="1200">
                          <a:solidFill>
                            <a:schemeClr val="tx1"/>
                          </a:solidFill>
                          <a:latin typeface="KaiTi" panose="02010609060101010101" pitchFamily="49" charset="-122"/>
                          <a:ea typeface="KaiTi" panose="02010609060101010101" pitchFamily="49" charset="-122"/>
                          <a:cs typeface="+mn-cs"/>
                        </a:rPr>
                        <a:t>个月内。 </a:t>
                      </a:r>
                      <a:endParaRPr lang="en-US" altLang="zh-CN" sz="1100" kern="1200">
                        <a:solidFill>
                          <a:schemeClr val="tx1"/>
                        </a:solidFill>
                        <a:latin typeface="KaiTi" panose="02010609060101010101" pitchFamily="49" charset="-122"/>
                        <a:ea typeface="KaiTi" panose="02010609060101010101" pitchFamily="49" charset="-122"/>
                        <a:cs typeface="+mn-cs"/>
                      </a:endParaRPr>
                    </a:p>
                    <a:p>
                      <a:pPr marL="457200" lvl="1" indent="0" algn="just" defTabSz="800100" rtl="0" eaLnBrk="1" latinLnBrk="0" hangingPunct="1">
                        <a:lnSpc>
                          <a:spcPct val="90000"/>
                        </a:lnSpc>
                        <a:spcBef>
                          <a:spcPct val="0"/>
                        </a:spcBef>
                        <a:buFont typeface="Arial" panose="020B0604020202020204" pitchFamily="34" charset="0"/>
                        <a:buNone/>
                      </a:pPr>
                      <a:r>
                        <a:rPr lang="en-US" altLang="zh-CN" sz="1100" i="1" kern="1200">
                          <a:solidFill>
                            <a:schemeClr val="tx1"/>
                          </a:solidFill>
                          <a:latin typeface="KaiTi" panose="02010609060101010101" pitchFamily="49" charset="-122"/>
                          <a:ea typeface="KaiTi" panose="02010609060101010101" pitchFamily="49" charset="-122"/>
                          <a:cs typeface="+mn-cs"/>
                        </a:rPr>
                        <a:t>*</a:t>
                      </a:r>
                      <a:r>
                        <a:rPr lang="zh-CN" altLang="en-US" sz="1100" i="1" kern="1200">
                          <a:solidFill>
                            <a:schemeClr val="tx1"/>
                          </a:solidFill>
                          <a:latin typeface="KaiTi" panose="02010609060101010101" pitchFamily="49" charset="-122"/>
                          <a:ea typeface="KaiTi" panose="02010609060101010101" pitchFamily="49" charset="-122"/>
                          <a:cs typeface="+mn-cs"/>
                        </a:rPr>
                        <a:t>可采取承诺制，具体规定因地方相关机构而定</a:t>
                      </a:r>
                      <a:endParaRPr lang="en-US" altLang="zh-CN" sz="1100" i="1" kern="1200">
                        <a:solidFill>
                          <a:schemeClr val="tx1"/>
                        </a:solidFill>
                        <a:latin typeface="KaiTi" panose="02010609060101010101" pitchFamily="49" charset="-122"/>
                        <a:ea typeface="KaiTi" panose="02010609060101010101" pitchFamily="49" charset="-122"/>
                        <a:cs typeface="+mn-cs"/>
                      </a:endParaRPr>
                    </a:p>
                    <a:p>
                      <a:pPr marL="171450" indent="-171450" algn="just" defTabSz="800100" rtl="0" eaLnBrk="1" latinLnBrk="0" hangingPunct="1">
                        <a:lnSpc>
                          <a:spcPct val="90000"/>
                        </a:lnSpc>
                        <a:spcBef>
                          <a:spcPct val="0"/>
                        </a:spcBef>
                        <a:buFont typeface="Arial" panose="020B0604020202020204" pitchFamily="34" charset="0"/>
                        <a:buChar char="•"/>
                      </a:pPr>
                      <a:r>
                        <a:rPr lang="zh-CN" altLang="en-US" sz="1100" b="1" kern="1200">
                          <a:solidFill>
                            <a:schemeClr val="tx1"/>
                          </a:solidFill>
                          <a:latin typeface="KaiTi" panose="02010609060101010101" pitchFamily="49" charset="-122"/>
                          <a:ea typeface="KaiTi" panose="02010609060101010101" pitchFamily="49" charset="-122"/>
                          <a:cs typeface="+mn-cs"/>
                        </a:rPr>
                        <a:t>实习合约</a:t>
                      </a:r>
                      <a:endParaRPr lang="en-US" altLang="zh-CN" sz="1100" b="1" kern="1200">
                        <a:solidFill>
                          <a:schemeClr val="tx1"/>
                        </a:solidFill>
                        <a:latin typeface="KaiTi" panose="02010609060101010101" pitchFamily="49" charset="-122"/>
                        <a:ea typeface="KaiTi" panose="02010609060101010101" pitchFamily="49" charset="-122"/>
                        <a:cs typeface="+mn-cs"/>
                      </a:endParaRPr>
                    </a:p>
                    <a:p>
                      <a:pPr marL="457200" lvl="1" indent="0" algn="just"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应提供中文合同，应由申请 人签名并加盖单位公章，不 得涂改。</a:t>
                      </a:r>
                      <a:endParaRPr lang="en-US" altLang="zh-CN" sz="1100" kern="1200">
                        <a:solidFill>
                          <a:schemeClr val="tx1"/>
                        </a:solidFill>
                        <a:latin typeface="KaiTi" panose="02010609060101010101" pitchFamily="49" charset="-122"/>
                        <a:ea typeface="KaiTi" panose="02010609060101010101" pitchFamily="49" charset="-122"/>
                        <a:cs typeface="+mn-cs"/>
                      </a:endParaRPr>
                    </a:p>
                    <a:p>
                      <a:pPr marL="171450" indent="-171450" algn="just" defTabSz="800100" rtl="0" eaLnBrk="1" latinLnBrk="0" hangingPunct="1">
                        <a:lnSpc>
                          <a:spcPct val="90000"/>
                        </a:lnSpc>
                        <a:spcBef>
                          <a:spcPct val="0"/>
                        </a:spcBef>
                        <a:buFont typeface="Arial" panose="020B0604020202020204" pitchFamily="34" charset="0"/>
                        <a:buChar char="•"/>
                      </a:pPr>
                      <a:r>
                        <a:rPr lang="zh-CN" altLang="en-US" sz="1100" b="1" kern="1200">
                          <a:solidFill>
                            <a:schemeClr val="tx1"/>
                          </a:solidFill>
                          <a:latin typeface="KaiTi" panose="02010609060101010101" pitchFamily="49" charset="-122"/>
                          <a:ea typeface="KaiTi" panose="02010609060101010101" pitchFamily="49" charset="-122"/>
                          <a:cs typeface="+mn-cs"/>
                        </a:rPr>
                        <a:t>实习生护照</a:t>
                      </a:r>
                      <a:endParaRPr lang="en-US" altLang="zh-CN" sz="1100" b="1" kern="1200">
                        <a:solidFill>
                          <a:schemeClr val="tx1"/>
                        </a:solidFill>
                        <a:latin typeface="KaiTi" panose="02010609060101010101" pitchFamily="49" charset="-122"/>
                        <a:ea typeface="KaiTi" panose="02010609060101010101" pitchFamily="49" charset="-122"/>
                        <a:cs typeface="+mn-cs"/>
                      </a:endParaRPr>
                    </a:p>
                    <a:p>
                      <a:pPr marL="171450" indent="-171450" algn="just" defTabSz="800100" rtl="0" eaLnBrk="1" latinLnBrk="0" hangingPunct="1">
                        <a:lnSpc>
                          <a:spcPct val="90000"/>
                        </a:lnSpc>
                        <a:spcBef>
                          <a:spcPct val="0"/>
                        </a:spcBef>
                        <a:buFont typeface="Arial" panose="020B0604020202020204" pitchFamily="34" charset="0"/>
                        <a:buChar char="•"/>
                      </a:pPr>
                      <a:r>
                        <a:rPr lang="zh-CN" altLang="en-US" sz="1100" b="1" kern="1200">
                          <a:solidFill>
                            <a:schemeClr val="tx1"/>
                          </a:solidFill>
                          <a:latin typeface="KaiTi" panose="02010609060101010101" pitchFamily="49" charset="-122"/>
                          <a:ea typeface="KaiTi" panose="02010609060101010101" pitchFamily="49" charset="-122"/>
                          <a:cs typeface="+mn-cs"/>
                        </a:rPr>
                        <a:t>实习生正面免冠照篇</a:t>
                      </a:r>
                      <a:endParaRPr lang="en-GB" sz="1100" b="1"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en-US" altLang="zh-CN" sz="1100" kern="1200">
                          <a:solidFill>
                            <a:schemeClr val="tx1"/>
                          </a:solidFill>
                          <a:latin typeface="KaiTi" panose="02010609060101010101" pitchFamily="49" charset="-122"/>
                          <a:ea typeface="KaiTi" panose="02010609060101010101" pitchFamily="49" charset="-122"/>
                          <a:cs typeface="+mn-cs"/>
                        </a:rPr>
                        <a:t>1.</a:t>
                      </a:r>
                      <a:r>
                        <a:rPr lang="zh-CN" altLang="en-US" sz="1100" kern="1200">
                          <a:solidFill>
                            <a:schemeClr val="tx1"/>
                          </a:solidFill>
                          <a:latin typeface="KaiTi" panose="02010609060101010101" pitchFamily="49" charset="-122"/>
                          <a:ea typeface="KaiTi" panose="02010609060101010101" pitchFamily="49" charset="-122"/>
                          <a:cs typeface="+mn-cs"/>
                        </a:rPr>
                        <a:t>非中文证明材料均需提供中文翻译件，并加盖用人单位公章，但护照或国际旅行证件除外。受理 机构或决定机构对翻译件内容意思与原件严重不符的，可要求用人单位重新提供。 </a:t>
                      </a:r>
                      <a:endParaRPr lang="en-US" altLang="zh-CN" sz="1100" kern="1200">
                        <a:solidFill>
                          <a:schemeClr val="tx1"/>
                        </a:solidFill>
                        <a:latin typeface="KaiTi" panose="02010609060101010101" pitchFamily="49" charset="-122"/>
                        <a:ea typeface="KaiTi" panose="02010609060101010101" pitchFamily="49" charset="-122"/>
                        <a:cs typeface="+mn-cs"/>
                      </a:endParaRPr>
                    </a:p>
                    <a:p>
                      <a:pPr marL="0" indent="0" algn="just" defTabSz="800100" rtl="0" eaLnBrk="1" latinLnBrk="0" hangingPunct="1">
                        <a:lnSpc>
                          <a:spcPct val="90000"/>
                        </a:lnSpc>
                        <a:spcBef>
                          <a:spcPct val="0"/>
                        </a:spcBef>
                        <a:buFont typeface="Arial" panose="020B0604020202020204" pitchFamily="34" charset="0"/>
                        <a:buNone/>
                      </a:pPr>
                      <a:endParaRPr lang="en-US" altLang="zh-CN" sz="1100" kern="1200">
                        <a:solidFill>
                          <a:schemeClr val="tx1"/>
                        </a:solidFill>
                        <a:latin typeface="KaiTi" panose="02010609060101010101" pitchFamily="49" charset="-122"/>
                        <a:ea typeface="KaiTi" panose="02010609060101010101" pitchFamily="49" charset="-122"/>
                        <a:cs typeface="+mn-cs"/>
                      </a:endParaRPr>
                    </a:p>
                    <a:p>
                      <a:pPr marL="0" indent="0" algn="just" defTabSz="800100" rtl="0" eaLnBrk="1" latinLnBrk="0" hangingPunct="1">
                        <a:lnSpc>
                          <a:spcPct val="90000"/>
                        </a:lnSpc>
                        <a:spcBef>
                          <a:spcPct val="0"/>
                        </a:spcBef>
                        <a:buFont typeface="Arial" panose="020B0604020202020204" pitchFamily="34" charset="0"/>
                        <a:buNone/>
                      </a:pPr>
                      <a:r>
                        <a:rPr lang="en-US" altLang="zh-CN" sz="1100" kern="1200">
                          <a:solidFill>
                            <a:schemeClr val="tx1"/>
                          </a:solidFill>
                          <a:latin typeface="KaiTi" panose="02010609060101010101" pitchFamily="49" charset="-122"/>
                          <a:ea typeface="KaiTi" panose="02010609060101010101" pitchFamily="49" charset="-122"/>
                          <a:cs typeface="+mn-cs"/>
                        </a:rPr>
                        <a:t>2.</a:t>
                      </a:r>
                      <a:r>
                        <a:rPr lang="zh-CN" altLang="en-US" sz="1100" kern="1200">
                          <a:solidFill>
                            <a:schemeClr val="tx1"/>
                          </a:solidFill>
                          <a:latin typeface="KaiTi" panose="02010609060101010101" pitchFamily="49" charset="-122"/>
                          <a:ea typeface="KaiTi" panose="02010609060101010101" pitchFamily="49" charset="-122"/>
                          <a:cs typeface="+mn-cs"/>
                        </a:rPr>
                        <a:t>所有纸质材料原件及中文翻译件均应以电子方式上传至办理系统。 </a:t>
                      </a:r>
                      <a:endParaRPr lang="en-US" altLang="zh-CN" sz="1100" kern="1200">
                        <a:solidFill>
                          <a:schemeClr val="tx1"/>
                        </a:solidFill>
                        <a:latin typeface="KaiTi" panose="02010609060101010101" pitchFamily="49" charset="-122"/>
                        <a:ea typeface="KaiTi" panose="02010609060101010101" pitchFamily="49" charset="-122"/>
                        <a:cs typeface="+mn-cs"/>
                      </a:endParaRPr>
                    </a:p>
                    <a:p>
                      <a:pPr marL="0" indent="0" algn="just" defTabSz="800100" rtl="0" eaLnBrk="1" latinLnBrk="0" hangingPunct="1">
                        <a:lnSpc>
                          <a:spcPct val="90000"/>
                        </a:lnSpc>
                        <a:spcBef>
                          <a:spcPct val="0"/>
                        </a:spcBef>
                        <a:buFont typeface="Arial" panose="020B0604020202020204" pitchFamily="34" charset="0"/>
                        <a:buNone/>
                      </a:pPr>
                      <a:endParaRPr lang="en-US" sz="1100" kern="1200">
                        <a:solidFill>
                          <a:schemeClr val="tx1"/>
                        </a:solidFill>
                        <a:latin typeface="KaiTi" panose="02010609060101010101" pitchFamily="49" charset="-122"/>
                        <a:ea typeface="KaiTi" panose="02010609060101010101" pitchFamily="49" charset="-122"/>
                        <a:cs typeface="+mn-cs"/>
                      </a:endParaRPr>
                    </a:p>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1100" kern="1200">
                          <a:solidFill>
                            <a:schemeClr val="tx1"/>
                          </a:solidFill>
                          <a:latin typeface="KaiTi" panose="02010609060101010101" pitchFamily="49" charset="-122"/>
                          <a:ea typeface="KaiTi" panose="02010609060101010101" pitchFamily="49" charset="-122"/>
                          <a:cs typeface="+mn-cs"/>
                          <a:hlinkClick r:id="rId3"/>
                        </a:rPr>
                        <a:t>外国人来华工作许可服务指南（暂行）</a:t>
                      </a:r>
                      <a:endParaRPr lang="en-US" altLang="zh-CN" sz="11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3798391460"/>
                  </a:ext>
                </a:extLst>
              </a:tr>
              <a:tr h="0">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费用</a:t>
                      </a:r>
                      <a:endParaRPr lang="en-GB" sz="11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ctr"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a:t>
                      </a:r>
                      <a:endParaRPr lang="en-GB" sz="11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无</a:t>
                      </a:r>
                      <a:endParaRPr lang="en-GB" sz="11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endParaRPr lang="en-GB" sz="11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2388124347"/>
                  </a:ext>
                </a:extLst>
              </a:tr>
              <a:tr h="0">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时间</a:t>
                      </a:r>
                      <a:endParaRPr lang="en-GB" sz="11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ctr"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rPr>
                        <a:t>：</a:t>
                      </a:r>
                      <a:endParaRPr lang="en-GB" sz="11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en-US" altLang="zh-CN" sz="1100" kern="1200">
                          <a:solidFill>
                            <a:schemeClr val="tx1"/>
                          </a:solidFill>
                          <a:latin typeface="KaiTi" panose="02010609060101010101" pitchFamily="49" charset="-122"/>
                          <a:ea typeface="KaiTi" panose="02010609060101010101" pitchFamily="49" charset="-122"/>
                          <a:cs typeface="+mn-cs"/>
                        </a:rPr>
                        <a:t>15</a:t>
                      </a:r>
                      <a:r>
                        <a:rPr lang="zh-CN" altLang="en-US" sz="1100" kern="1200">
                          <a:solidFill>
                            <a:schemeClr val="tx1"/>
                          </a:solidFill>
                          <a:latin typeface="KaiTi" panose="02010609060101010101" pitchFamily="49" charset="-122"/>
                          <a:ea typeface="KaiTi" panose="02010609060101010101" pitchFamily="49" charset="-122"/>
                          <a:cs typeface="+mn-cs"/>
                        </a:rPr>
                        <a:t>个工作日（如审查一次通过）</a:t>
                      </a:r>
                      <a:endParaRPr lang="en-GB" sz="11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l" defTabSz="800100" rtl="0" eaLnBrk="1" latinLnBrk="0" hangingPunct="1">
                        <a:lnSpc>
                          <a:spcPct val="90000"/>
                        </a:lnSpc>
                        <a:spcBef>
                          <a:spcPct val="0"/>
                        </a:spcBef>
                        <a:buFont typeface="Arial" panose="020B0604020202020204" pitchFamily="34" charset="0"/>
                        <a:buNone/>
                      </a:pPr>
                      <a:r>
                        <a:rPr lang="zh-CN" altLang="en-US" sz="1100" kern="1200">
                          <a:solidFill>
                            <a:schemeClr val="tx1"/>
                          </a:solidFill>
                          <a:latin typeface="KaiTi" panose="02010609060101010101" pitchFamily="49" charset="-122"/>
                          <a:ea typeface="KaiTi" panose="02010609060101010101" pitchFamily="49" charset="-122"/>
                          <a:cs typeface="+mn-cs"/>
                          <a:hlinkClick r:id="rId4"/>
                        </a:rPr>
                        <a:t>外国人来华工作许可办理流程图</a:t>
                      </a:r>
                      <a:endParaRPr lang="en-GB" sz="11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1262832288"/>
                  </a:ext>
                </a:extLst>
              </a:tr>
              <a:tr h="0">
                <a:tc gridSpan="4">
                  <a:txBody>
                    <a:bodyPr/>
                    <a:lstStyle/>
                    <a:p>
                      <a:pPr marL="0" indent="0" algn="ctr" defTabSz="800100" rtl="0" eaLnBrk="1" latinLnBrk="0" hangingPunct="1">
                        <a:lnSpc>
                          <a:spcPct val="90000"/>
                        </a:lnSpc>
                        <a:spcBef>
                          <a:spcPct val="0"/>
                        </a:spcBef>
                        <a:buFont typeface="Arial" panose="020B0604020202020204" pitchFamily="34" charset="0"/>
                        <a:buNone/>
                      </a:pPr>
                      <a:r>
                        <a:rPr lang="zh-CN" altLang="en-US" sz="1100" b="1" i="0" kern="1200">
                          <a:solidFill>
                            <a:schemeClr val="dk1"/>
                          </a:solidFill>
                          <a:effectLst/>
                          <a:latin typeface="KaiTi" panose="02010609060101010101" pitchFamily="49" charset="-122"/>
                          <a:ea typeface="KaiTi" panose="02010609060101010101" pitchFamily="49" charset="-122"/>
                          <a:cs typeface="+mn-cs"/>
                        </a:rPr>
                        <a:t>审查通过的，在线生成打印</a:t>
                      </a:r>
                      <a:r>
                        <a:rPr lang="en-US" altLang="zh-CN" sz="1100" b="1" i="0" kern="1200">
                          <a:solidFill>
                            <a:schemeClr val="dk1"/>
                          </a:solidFill>
                          <a:effectLst/>
                          <a:latin typeface="KaiTi" panose="02010609060101010101" pitchFamily="49" charset="-122"/>
                          <a:ea typeface="KaiTi" panose="02010609060101010101" pitchFamily="49" charset="-122"/>
                          <a:cs typeface="+mn-cs"/>
                        </a:rPr>
                        <a:t>《</a:t>
                      </a:r>
                      <a:r>
                        <a:rPr lang="zh-CN" altLang="en-US" sz="1100" b="1" i="0" kern="1200">
                          <a:solidFill>
                            <a:schemeClr val="dk1"/>
                          </a:solidFill>
                          <a:effectLst/>
                          <a:latin typeface="KaiTi" panose="02010609060101010101" pitchFamily="49" charset="-122"/>
                          <a:ea typeface="KaiTi" panose="02010609060101010101" pitchFamily="49" charset="-122"/>
                          <a:cs typeface="+mn-cs"/>
                        </a:rPr>
                        <a:t>外国人工作许可通知</a:t>
                      </a:r>
                      <a:r>
                        <a:rPr lang="en-US" altLang="zh-CN" sz="1100" b="1" i="0" kern="1200">
                          <a:solidFill>
                            <a:schemeClr val="dk1"/>
                          </a:solidFill>
                          <a:effectLst/>
                          <a:latin typeface="KaiTi" panose="02010609060101010101" pitchFamily="49" charset="-122"/>
                          <a:ea typeface="KaiTi" panose="02010609060101010101" pitchFamily="49" charset="-122"/>
                          <a:cs typeface="+mn-cs"/>
                        </a:rPr>
                        <a:t>》</a:t>
                      </a:r>
                      <a:r>
                        <a:rPr lang="zh-CN" altLang="en-US" sz="1100" b="1" i="0" kern="1200">
                          <a:solidFill>
                            <a:schemeClr val="dk1"/>
                          </a:solidFill>
                          <a:effectLst/>
                          <a:latin typeface="KaiTi" panose="02010609060101010101" pitchFamily="49" charset="-122"/>
                          <a:ea typeface="KaiTi" panose="02010609060101010101" pitchFamily="49" charset="-122"/>
                          <a:cs typeface="+mn-cs"/>
                        </a:rPr>
                        <a:t>并转交给实习生用于</a:t>
                      </a:r>
                      <a:r>
                        <a:rPr lang="en-US" altLang="zh-CN" sz="1100" b="1" i="0" kern="1200">
                          <a:solidFill>
                            <a:schemeClr val="dk1"/>
                          </a:solidFill>
                          <a:effectLst/>
                          <a:latin typeface="KaiTi" panose="02010609060101010101" pitchFamily="49" charset="-122"/>
                          <a:ea typeface="KaiTi" panose="02010609060101010101" pitchFamily="49" charset="-122"/>
                          <a:cs typeface="+mn-cs"/>
                        </a:rPr>
                        <a:t>Z</a:t>
                      </a:r>
                      <a:r>
                        <a:rPr lang="zh-CN" altLang="en-US" sz="1100" b="1" i="0" kern="1200">
                          <a:solidFill>
                            <a:schemeClr val="dk1"/>
                          </a:solidFill>
                          <a:effectLst/>
                          <a:latin typeface="KaiTi" panose="02010609060101010101" pitchFamily="49" charset="-122"/>
                          <a:ea typeface="KaiTi" panose="02010609060101010101" pitchFamily="49" charset="-122"/>
                          <a:cs typeface="+mn-cs"/>
                        </a:rPr>
                        <a:t>字签证申请</a:t>
                      </a:r>
                      <a:endParaRPr lang="en-GB" sz="1100" b="1" kern="1200">
                        <a:solidFill>
                          <a:schemeClr val="tx1"/>
                        </a:solidFill>
                        <a:latin typeface="KaiTi" panose="02010609060101010101" pitchFamily="49" charset="-122"/>
                        <a:ea typeface="KaiTi" panose="02010609060101010101" pitchFamily="49" charset="-122"/>
                        <a:cs typeface="+mn-cs"/>
                      </a:endParaRPr>
                    </a:p>
                  </a:txBody>
                  <a:tcPr anchor="ctr"/>
                </a:tc>
                <a:tc hMerge="1">
                  <a:txBody>
                    <a:bodyPr/>
                    <a:lstStyle/>
                    <a:p>
                      <a:pPr marL="0" indent="0" algn="ctr" defTabSz="800100" rtl="0" eaLnBrk="1" latinLnBrk="0" hangingPunct="1">
                        <a:lnSpc>
                          <a:spcPct val="90000"/>
                        </a:lnSpc>
                        <a:spcBef>
                          <a:spcPct val="0"/>
                        </a:spcBef>
                        <a:buFont typeface="Arial" panose="020B0604020202020204" pitchFamily="34" charset="0"/>
                        <a:buNone/>
                      </a:pPr>
                      <a:endParaRPr lang="en-GB" sz="1200" kern="1200">
                        <a:solidFill>
                          <a:schemeClr val="tx1"/>
                        </a:solidFill>
                        <a:latin typeface="KaiTi" panose="02010609060101010101" pitchFamily="49" charset="-122"/>
                        <a:ea typeface="KaiTi" panose="02010609060101010101" pitchFamily="49" charset="-122"/>
                        <a:cs typeface="+mn-cs"/>
                      </a:endParaRPr>
                    </a:p>
                  </a:txBody>
                  <a:tcPr/>
                </a:tc>
                <a:tc hMerge="1">
                  <a:txBody>
                    <a:bodyPr/>
                    <a:lstStyle/>
                    <a:p>
                      <a:pPr marL="0" indent="0" algn="just" defTabSz="800100" rtl="0" eaLnBrk="1" latinLnBrk="0" hangingPunct="1">
                        <a:lnSpc>
                          <a:spcPct val="90000"/>
                        </a:lnSpc>
                        <a:spcBef>
                          <a:spcPct val="0"/>
                        </a:spcBef>
                        <a:buFont typeface="Arial" panose="020B0604020202020204" pitchFamily="34" charset="0"/>
                        <a:buNone/>
                      </a:pPr>
                      <a:endParaRPr lang="en-GB" sz="1200" kern="1200">
                        <a:solidFill>
                          <a:schemeClr val="tx1"/>
                        </a:solidFill>
                        <a:latin typeface="KaiTi" panose="02010609060101010101" pitchFamily="49" charset="-122"/>
                        <a:ea typeface="KaiTi" panose="02010609060101010101" pitchFamily="49" charset="-122"/>
                        <a:cs typeface="+mn-cs"/>
                      </a:endParaRPr>
                    </a:p>
                  </a:txBody>
                  <a:tcPr/>
                </a:tc>
                <a:tc hMerge="1">
                  <a:txBody>
                    <a:bodyPr/>
                    <a:lstStyle/>
                    <a:p>
                      <a:pPr marL="0" indent="0" algn="l" defTabSz="800100" rtl="0" eaLnBrk="1" latinLnBrk="0" hangingPunct="1">
                        <a:lnSpc>
                          <a:spcPct val="90000"/>
                        </a:lnSpc>
                        <a:spcBef>
                          <a:spcPct val="0"/>
                        </a:spcBef>
                        <a:buFont typeface="Arial" panose="020B0604020202020204" pitchFamily="34" charset="0"/>
                        <a:buNone/>
                      </a:pPr>
                      <a:endParaRPr lang="en-GB" sz="12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2170059323"/>
                  </a:ext>
                </a:extLst>
              </a:tr>
            </a:tbl>
          </a:graphicData>
        </a:graphic>
      </p:graphicFrame>
      <p:sp>
        <p:nvSpPr>
          <p:cNvPr id="7" name="Subtitle 2">
            <a:extLst>
              <a:ext uri="{FF2B5EF4-FFF2-40B4-BE49-F238E27FC236}">
                <a16:creationId xmlns:a16="http://schemas.microsoft.com/office/drawing/2014/main" id="{AF84E755-69A5-04C6-6ED7-284110FFC2CB}"/>
              </a:ext>
            </a:extLst>
          </p:cNvPr>
          <p:cNvSpPr>
            <a:spLocks noGrp="1"/>
          </p:cNvSpPr>
          <p:nvPr>
            <p:ph type="subTitle" idx="1"/>
          </p:nvPr>
        </p:nvSpPr>
        <p:spPr>
          <a:xfrm>
            <a:off x="993273" y="623216"/>
            <a:ext cx="10205453" cy="795256"/>
          </a:xfrm>
        </p:spPr>
        <p:txBody>
          <a:bodyPr>
            <a:noAutofit/>
          </a:bodyPr>
          <a:lstStyle/>
          <a:p>
            <a:pPr algn="l"/>
            <a:r>
              <a:rPr lang="en-US" altLang="zh-CN" sz="5000" b="1">
                <a:solidFill>
                  <a:schemeClr val="accent1">
                    <a:lumMod val="75000"/>
                  </a:schemeClr>
                </a:solidFill>
                <a:latin typeface="KaiTi" panose="02010609060101010101" pitchFamily="49" charset="-122"/>
                <a:ea typeface="KaiTi" panose="02010609060101010101" pitchFamily="49" charset="-122"/>
              </a:rPr>
              <a:t>《</a:t>
            </a:r>
            <a:r>
              <a:rPr lang="zh-CN" altLang="en-US" sz="5000" b="1">
                <a:solidFill>
                  <a:schemeClr val="accent1">
                    <a:lumMod val="75000"/>
                  </a:schemeClr>
                </a:solidFill>
                <a:latin typeface="KaiTi" panose="02010609060101010101" pitchFamily="49" charset="-122"/>
                <a:ea typeface="KaiTi" panose="02010609060101010101" pitchFamily="49" charset="-122"/>
              </a:rPr>
              <a:t>外国人来华工作许可通知</a:t>
            </a:r>
            <a:r>
              <a:rPr lang="en-US" altLang="zh-CN" sz="5000" b="1">
                <a:solidFill>
                  <a:schemeClr val="accent1">
                    <a:lumMod val="75000"/>
                  </a:schemeClr>
                </a:solidFill>
                <a:latin typeface="KaiTi" panose="02010609060101010101" pitchFamily="49" charset="-122"/>
                <a:ea typeface="KaiTi" panose="02010609060101010101" pitchFamily="49" charset="-122"/>
              </a:rPr>
              <a:t>》</a:t>
            </a:r>
          </a:p>
          <a:p>
            <a:pPr algn="ctr" defTabSz="800100">
              <a:lnSpc>
                <a:spcPct val="90000"/>
              </a:lnSpc>
              <a:spcBef>
                <a:spcPct val="0"/>
              </a:spcBef>
              <a:spcAft>
                <a:spcPts val="600"/>
              </a:spcAft>
            </a:pPr>
            <a:r>
              <a:rPr lang="zh-CN" altLang="en-US" sz="5400" b="1">
                <a:solidFill>
                  <a:prstClr val="white"/>
                </a:solidFill>
                <a:latin typeface="Calibri" panose="020F0502020204030204"/>
              </a:rPr>
              <a:t>（中新青年实习交流计划）</a:t>
            </a:r>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2" name="Subtitle 2">
            <a:extLst>
              <a:ext uri="{FF2B5EF4-FFF2-40B4-BE49-F238E27FC236}">
                <a16:creationId xmlns:a16="http://schemas.microsoft.com/office/drawing/2014/main" id="{B9E3D715-C7A5-C903-F4C3-48894AA06D57}"/>
              </a:ext>
            </a:extLst>
          </p:cNvPr>
          <p:cNvSpPr txBox="1">
            <a:spLocks/>
          </p:cNvSpPr>
          <p:nvPr/>
        </p:nvSpPr>
        <p:spPr>
          <a:xfrm>
            <a:off x="1094873" y="1386040"/>
            <a:ext cx="10205453" cy="6763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000">
                <a:latin typeface="KaiTi" panose="02010609060101010101" pitchFamily="49" charset="-122"/>
                <a:ea typeface="KaiTi" panose="02010609060101010101" pitchFamily="49" charset="-122"/>
              </a:rPr>
              <a:t>如新加坡实习生来华</a:t>
            </a:r>
            <a:r>
              <a:rPr lang="zh-CN" altLang="en-US" sz="2000" b="1">
                <a:latin typeface="KaiTi" panose="02010609060101010101" pitchFamily="49" charset="-122"/>
                <a:ea typeface="KaiTi" panose="02010609060101010101" pitchFamily="49" charset="-122"/>
              </a:rPr>
              <a:t>工作</a:t>
            </a:r>
            <a:r>
              <a:rPr lang="en-US" altLang="zh-CN" sz="2000" b="1">
                <a:latin typeface="KaiTi" panose="02010609060101010101" pitchFamily="49" charset="-122"/>
                <a:ea typeface="KaiTi" panose="02010609060101010101" pitchFamily="49" charset="-122"/>
              </a:rPr>
              <a:t>90</a:t>
            </a:r>
            <a:r>
              <a:rPr lang="zh-CN" altLang="en-US" sz="2000" b="1">
                <a:latin typeface="KaiTi" panose="02010609060101010101" pitchFamily="49" charset="-122"/>
                <a:ea typeface="KaiTi" panose="02010609060101010101" pitchFamily="49" charset="-122"/>
              </a:rPr>
              <a:t>日以上，不含</a:t>
            </a:r>
            <a:r>
              <a:rPr lang="en-US" altLang="zh-CN" sz="2000" b="1">
                <a:latin typeface="KaiTi" panose="02010609060101010101" pitchFamily="49" charset="-122"/>
                <a:ea typeface="KaiTi" panose="02010609060101010101" pitchFamily="49" charset="-122"/>
              </a:rPr>
              <a:t>90</a:t>
            </a:r>
            <a:r>
              <a:rPr lang="zh-CN" altLang="en-US" sz="2000" b="1">
                <a:latin typeface="KaiTi" panose="02010609060101010101" pitchFamily="49" charset="-122"/>
                <a:ea typeface="KaiTi" panose="02010609060101010101" pitchFamily="49" charset="-122"/>
              </a:rPr>
              <a:t>日</a:t>
            </a:r>
            <a:r>
              <a:rPr lang="zh-CN" altLang="en-US" sz="2000">
                <a:latin typeface="KaiTi" panose="02010609060101010101" pitchFamily="49" charset="-122"/>
                <a:ea typeface="KaiTi" panose="02010609060101010101" pitchFamily="49" charset="-122"/>
              </a:rPr>
              <a:t>，接收单位需要帮实习生申请外国人来华工作许可通知。</a:t>
            </a:r>
            <a:endParaRPr lang="en-SG" sz="2000">
              <a:latin typeface="KaiTi" panose="02010609060101010101" pitchFamily="49" charset="-122"/>
              <a:ea typeface="KaiTi" panose="02010609060101010101" pitchFamily="49" charset="-122"/>
            </a:endParaRPr>
          </a:p>
          <a:p>
            <a:pPr algn="l"/>
            <a:endParaRPr lang="en-GB" sz="200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827164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F84E755-69A5-04C6-6ED7-284110FFC2CB}"/>
              </a:ext>
            </a:extLst>
          </p:cNvPr>
          <p:cNvSpPr>
            <a:spLocks noGrp="1"/>
          </p:cNvSpPr>
          <p:nvPr>
            <p:ph type="subTitle" idx="1"/>
          </p:nvPr>
        </p:nvSpPr>
        <p:spPr>
          <a:xfrm>
            <a:off x="993273" y="623216"/>
            <a:ext cx="10205453" cy="795256"/>
          </a:xfrm>
        </p:spPr>
        <p:txBody>
          <a:bodyPr>
            <a:noAutofit/>
          </a:bodyPr>
          <a:lstStyle/>
          <a:p>
            <a:pPr algn="l"/>
            <a:r>
              <a:rPr lang="en-US" altLang="zh-CN" sz="5000" b="1">
                <a:solidFill>
                  <a:schemeClr val="accent1">
                    <a:lumMod val="75000"/>
                  </a:schemeClr>
                </a:solidFill>
                <a:latin typeface="KaiTi" panose="02010609060101010101" pitchFamily="49" charset="-122"/>
                <a:ea typeface="KaiTi" panose="02010609060101010101" pitchFamily="49" charset="-122"/>
              </a:rPr>
              <a:t>《</a:t>
            </a:r>
            <a:r>
              <a:rPr lang="zh-CN" altLang="en-US" sz="5000" b="1">
                <a:solidFill>
                  <a:schemeClr val="accent1">
                    <a:lumMod val="75000"/>
                  </a:schemeClr>
                </a:solidFill>
                <a:latin typeface="KaiTi" panose="02010609060101010101" pitchFamily="49" charset="-122"/>
                <a:ea typeface="KaiTi" panose="02010609060101010101" pitchFamily="49" charset="-122"/>
              </a:rPr>
              <a:t>外国人来华工作许可通知</a:t>
            </a:r>
            <a:r>
              <a:rPr lang="en-US" altLang="zh-CN" sz="5000" b="1">
                <a:solidFill>
                  <a:schemeClr val="accent1">
                    <a:lumMod val="75000"/>
                  </a:schemeClr>
                </a:solidFill>
                <a:latin typeface="KaiTi" panose="02010609060101010101" pitchFamily="49" charset="-122"/>
                <a:ea typeface="KaiTi" panose="02010609060101010101" pitchFamily="49" charset="-122"/>
              </a:rPr>
              <a:t>》</a:t>
            </a:r>
          </a:p>
          <a:p>
            <a:pPr algn="ctr" defTabSz="800100">
              <a:lnSpc>
                <a:spcPct val="90000"/>
              </a:lnSpc>
              <a:spcBef>
                <a:spcPct val="0"/>
              </a:spcBef>
              <a:spcAft>
                <a:spcPts val="600"/>
              </a:spcAft>
            </a:pPr>
            <a:r>
              <a:rPr lang="zh-CN" altLang="en-US" sz="5400" b="1">
                <a:solidFill>
                  <a:prstClr val="white"/>
                </a:solidFill>
                <a:latin typeface="Calibri" panose="020F0502020204030204"/>
              </a:rPr>
              <a:t>（中新青年实习交流计划）</a:t>
            </a:r>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2" name="Subtitle 2">
            <a:extLst>
              <a:ext uri="{FF2B5EF4-FFF2-40B4-BE49-F238E27FC236}">
                <a16:creationId xmlns:a16="http://schemas.microsoft.com/office/drawing/2014/main" id="{B9E3D715-C7A5-C903-F4C3-48894AA06D57}"/>
              </a:ext>
            </a:extLst>
          </p:cNvPr>
          <p:cNvSpPr txBox="1">
            <a:spLocks/>
          </p:cNvSpPr>
          <p:nvPr/>
        </p:nvSpPr>
        <p:spPr>
          <a:xfrm>
            <a:off x="1094873" y="1386040"/>
            <a:ext cx="10205453" cy="6763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000">
                <a:latin typeface="KaiTi" panose="02010609060101010101" pitchFamily="49" charset="-122"/>
                <a:ea typeface="KaiTi" panose="02010609060101010101" pitchFamily="49" charset="-122"/>
              </a:rPr>
              <a:t>如新加坡实习生来华</a:t>
            </a:r>
            <a:r>
              <a:rPr lang="zh-CN" altLang="en-US" sz="2000" b="1">
                <a:latin typeface="KaiTi" panose="02010609060101010101" pitchFamily="49" charset="-122"/>
                <a:ea typeface="KaiTi" panose="02010609060101010101" pitchFamily="49" charset="-122"/>
              </a:rPr>
              <a:t>工作</a:t>
            </a:r>
            <a:r>
              <a:rPr lang="en-US" altLang="zh-CN" sz="2000" b="1">
                <a:latin typeface="KaiTi" panose="02010609060101010101" pitchFamily="49" charset="-122"/>
                <a:ea typeface="KaiTi" panose="02010609060101010101" pitchFamily="49" charset="-122"/>
              </a:rPr>
              <a:t>90</a:t>
            </a:r>
            <a:r>
              <a:rPr lang="zh-CN" altLang="en-US" sz="2000" b="1">
                <a:latin typeface="KaiTi" panose="02010609060101010101" pitchFamily="49" charset="-122"/>
                <a:ea typeface="KaiTi" panose="02010609060101010101" pitchFamily="49" charset="-122"/>
              </a:rPr>
              <a:t>日以下，含</a:t>
            </a:r>
            <a:r>
              <a:rPr lang="en-US" altLang="zh-CN" sz="2000" b="1">
                <a:latin typeface="KaiTi" panose="02010609060101010101" pitchFamily="49" charset="-122"/>
                <a:ea typeface="KaiTi" panose="02010609060101010101" pitchFamily="49" charset="-122"/>
              </a:rPr>
              <a:t>90</a:t>
            </a:r>
            <a:r>
              <a:rPr lang="zh-CN" altLang="en-US" sz="2000" b="1">
                <a:latin typeface="KaiTi" panose="02010609060101010101" pitchFamily="49" charset="-122"/>
                <a:ea typeface="KaiTi" panose="02010609060101010101" pitchFamily="49" charset="-122"/>
              </a:rPr>
              <a:t>日</a:t>
            </a:r>
            <a:r>
              <a:rPr lang="zh-CN" altLang="en-US" sz="2000">
                <a:latin typeface="KaiTi" panose="02010609060101010101" pitchFamily="49" charset="-122"/>
                <a:ea typeface="KaiTi" panose="02010609060101010101" pitchFamily="49" charset="-122"/>
              </a:rPr>
              <a:t>，接收单位需要帮实习生申请外国人来华工作许可通知。</a:t>
            </a:r>
            <a:endParaRPr lang="en-SG" sz="2000">
              <a:latin typeface="KaiTi" panose="02010609060101010101" pitchFamily="49" charset="-122"/>
              <a:ea typeface="KaiTi" panose="02010609060101010101" pitchFamily="49" charset="-122"/>
            </a:endParaRPr>
          </a:p>
          <a:p>
            <a:pPr algn="l"/>
            <a:endParaRPr lang="en-GB" sz="2000">
              <a:latin typeface="KaiTi" panose="02010609060101010101" pitchFamily="49" charset="-122"/>
              <a:ea typeface="KaiTi" panose="02010609060101010101" pitchFamily="49" charset="-122"/>
            </a:endParaRPr>
          </a:p>
        </p:txBody>
      </p:sp>
      <p:graphicFrame>
        <p:nvGraphicFramePr>
          <p:cNvPr id="3" name="Table 11">
            <a:extLst>
              <a:ext uri="{FF2B5EF4-FFF2-40B4-BE49-F238E27FC236}">
                <a16:creationId xmlns:a16="http://schemas.microsoft.com/office/drawing/2014/main" id="{389E2C1E-326E-F58A-EFA3-758787D53BF9}"/>
              </a:ext>
            </a:extLst>
          </p:cNvPr>
          <p:cNvGraphicFramePr>
            <a:graphicFrameLocks noGrp="1"/>
          </p:cNvGraphicFramePr>
          <p:nvPr>
            <p:extLst>
              <p:ext uri="{D42A27DB-BD31-4B8C-83A1-F6EECF244321}">
                <p14:modId xmlns:p14="http://schemas.microsoft.com/office/powerpoint/2010/main" val="4252357858"/>
              </p:ext>
            </p:extLst>
          </p:nvPr>
        </p:nvGraphicFramePr>
        <p:xfrm>
          <a:off x="1094873" y="2009191"/>
          <a:ext cx="10205453" cy="3642678"/>
        </p:xfrm>
        <a:graphic>
          <a:graphicData uri="http://schemas.openxmlformats.org/drawingml/2006/table">
            <a:tbl>
              <a:tblPr firstRow="1" bandRow="1">
                <a:tableStyleId>{5C22544A-7EE6-4342-B048-85BDC9FD1C3A}</a:tableStyleId>
              </a:tblPr>
              <a:tblGrid>
                <a:gridCol w="812507">
                  <a:extLst>
                    <a:ext uri="{9D8B030D-6E8A-4147-A177-3AD203B41FA5}">
                      <a16:colId xmlns:a16="http://schemas.microsoft.com/office/drawing/2014/main" val="459321232"/>
                    </a:ext>
                  </a:extLst>
                </a:gridCol>
                <a:gridCol w="285091">
                  <a:extLst>
                    <a:ext uri="{9D8B030D-6E8A-4147-A177-3AD203B41FA5}">
                      <a16:colId xmlns:a16="http://schemas.microsoft.com/office/drawing/2014/main" val="3220091415"/>
                    </a:ext>
                  </a:extLst>
                </a:gridCol>
                <a:gridCol w="7414628">
                  <a:extLst>
                    <a:ext uri="{9D8B030D-6E8A-4147-A177-3AD203B41FA5}">
                      <a16:colId xmlns:a16="http://schemas.microsoft.com/office/drawing/2014/main" val="3376957942"/>
                    </a:ext>
                  </a:extLst>
                </a:gridCol>
                <a:gridCol w="1693227">
                  <a:extLst>
                    <a:ext uri="{9D8B030D-6E8A-4147-A177-3AD203B41FA5}">
                      <a16:colId xmlns:a16="http://schemas.microsoft.com/office/drawing/2014/main" val="2646275707"/>
                    </a:ext>
                  </a:extLst>
                </a:gridCol>
              </a:tblGrid>
              <a:tr h="22202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kern="1200">
                          <a:solidFill>
                            <a:schemeClr val="bg1"/>
                          </a:solidFill>
                          <a:latin typeface="KaiTi" panose="02010609060101010101" pitchFamily="49" charset="-122"/>
                          <a:ea typeface="KaiTi" panose="02010609060101010101" pitchFamily="49" charset="-122"/>
                          <a:cs typeface="+mn-cs"/>
                        </a:rPr>
                        <a:t>外国人来华工作许可通知</a:t>
                      </a:r>
                      <a:r>
                        <a:rPr lang="zh-CN" altLang="en-US" sz="1200" b="1">
                          <a:solidFill>
                            <a:schemeClr val="bg1"/>
                          </a:solidFill>
                          <a:latin typeface="KaiTi" panose="02010609060101010101" pitchFamily="49" charset="-122"/>
                          <a:ea typeface="KaiTi" panose="02010609060101010101" pitchFamily="49" charset="-122"/>
                        </a:rPr>
                        <a:t>申请</a:t>
                      </a:r>
                      <a:endParaRPr lang="en-GB" sz="1200" b="1">
                        <a:solidFill>
                          <a:schemeClr val="bg1"/>
                        </a:solidFill>
                        <a:latin typeface="KaiTi" panose="02010609060101010101" pitchFamily="49" charset="-122"/>
                        <a:ea typeface="KaiTi" panose="02010609060101010101" pitchFamily="49" charset="-122"/>
                      </a:endParaRPr>
                    </a:p>
                  </a:txBody>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a:solidFill>
                          <a:schemeClr val="bg1"/>
                        </a:solidFill>
                        <a:latin typeface="KaiTi" panose="02010609060101010101" pitchFamily="49" charset="-122"/>
                        <a:ea typeface="KaiTi" panose="02010609060101010101" pitchFamily="49" charset="-122"/>
                      </a:endParaRPr>
                    </a:p>
                  </a:txBody>
                  <a:tcPr/>
                </a:tc>
                <a:extLst>
                  <a:ext uri="{0D108BD9-81ED-4DB2-BD59-A6C34878D82A}">
                    <a16:rowId xmlns:a16="http://schemas.microsoft.com/office/drawing/2014/main" val="3577657793"/>
                  </a:ext>
                </a:extLst>
              </a:tr>
              <a:tr h="207224">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rPr>
                        <a:t>方式</a:t>
                      </a:r>
                      <a:endParaRPr lang="en-GB" sz="12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ctr"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1200" kern="1200">
                          <a:solidFill>
                            <a:schemeClr val="tx1"/>
                          </a:solidFill>
                          <a:latin typeface="KaiTi" panose="02010609060101010101" pitchFamily="49" charset="-122"/>
                          <a:ea typeface="KaiTi" panose="02010609060101010101" pitchFamily="49" charset="-122"/>
                          <a:cs typeface="+mn-cs"/>
                        </a:rPr>
                        <a:t>：</a:t>
                      </a:r>
                      <a:endParaRPr lang="en-US" altLang="zh-CN" sz="12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1200" kern="1200">
                          <a:solidFill>
                            <a:schemeClr val="tx1"/>
                          </a:solidFill>
                          <a:latin typeface="KaiTi" panose="02010609060101010101" pitchFamily="49" charset="-122"/>
                          <a:ea typeface="KaiTi" panose="02010609060101010101" pitchFamily="49" charset="-122"/>
                          <a:cs typeface="+mn-cs"/>
                          <a:hlinkClick r:id="rId2"/>
                        </a:rPr>
                        <a:t>线上</a:t>
                      </a:r>
                      <a:endParaRPr lang="en-US" altLang="zh-CN" sz="12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endParaRPr lang="en-US" altLang="zh-CN" sz="12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3190369741"/>
                  </a:ext>
                </a:extLst>
              </a:tr>
              <a:tr h="207224">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rPr>
                        <a:t>办理方</a:t>
                      </a:r>
                      <a:endParaRPr lang="en-GB" sz="12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ctr"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rPr>
                        <a:t>：</a:t>
                      </a:r>
                      <a:endParaRPr lang="en-GB" sz="12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rPr>
                        <a:t>接收单位</a:t>
                      </a:r>
                      <a:endParaRPr lang="en-GB" sz="12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endParaRPr lang="en-GB" sz="12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3871958227"/>
                  </a:ext>
                </a:extLst>
              </a:tr>
              <a:tr h="1406161">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rPr>
                        <a:t>材料</a:t>
                      </a:r>
                      <a:endParaRPr lang="en-GB" sz="12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ctr"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rPr>
                        <a:t>：</a:t>
                      </a:r>
                      <a:endParaRPr lang="en-GB" sz="12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171450" indent="-171450" algn="just" defTabSz="800100" rtl="0" eaLnBrk="1" latinLnBrk="0" hangingPunct="1">
                        <a:lnSpc>
                          <a:spcPct val="90000"/>
                        </a:lnSpc>
                        <a:spcBef>
                          <a:spcPct val="0"/>
                        </a:spcBef>
                        <a:buFont typeface="Arial" panose="020B0604020202020204" pitchFamily="34" charset="0"/>
                        <a:buChar char="•"/>
                      </a:pPr>
                      <a:r>
                        <a:rPr lang="zh-CN" altLang="en-US" sz="1200" b="1" kern="1200">
                          <a:solidFill>
                            <a:schemeClr val="tx1"/>
                          </a:solidFill>
                          <a:latin typeface="KaiTi" panose="02010609060101010101" pitchFamily="49" charset="-122"/>
                          <a:ea typeface="KaiTi" panose="02010609060101010101" pitchFamily="49" charset="-122"/>
                          <a:cs typeface="+mn-cs"/>
                        </a:rPr>
                        <a:t>外国人来华工作许可或外国专家来华邀请函申请表</a:t>
                      </a:r>
                      <a:endParaRPr lang="en-US" altLang="zh-CN" sz="1200" b="1" kern="1200">
                        <a:solidFill>
                          <a:schemeClr val="tx1"/>
                        </a:solidFill>
                        <a:latin typeface="KaiTi" panose="02010609060101010101" pitchFamily="49" charset="-122"/>
                        <a:ea typeface="KaiTi" panose="02010609060101010101" pitchFamily="49" charset="-122"/>
                        <a:cs typeface="+mn-cs"/>
                      </a:endParaRPr>
                    </a:p>
                    <a:p>
                      <a:pPr marL="457200" lvl="1" indent="0" algn="just"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rPr>
                        <a:t>在线填写打印，申请人签字（可复印或传真）后，加盖用人单位公章，再上传至系统。</a:t>
                      </a:r>
                      <a:endParaRPr lang="en-US" altLang="zh-CN" sz="1200" kern="1200">
                        <a:solidFill>
                          <a:schemeClr val="tx1"/>
                        </a:solidFill>
                        <a:latin typeface="KaiTi" panose="02010609060101010101" pitchFamily="49" charset="-122"/>
                        <a:ea typeface="KaiTi" panose="02010609060101010101" pitchFamily="49" charset="-122"/>
                        <a:cs typeface="+mn-cs"/>
                      </a:endParaRPr>
                    </a:p>
                    <a:p>
                      <a:pPr marL="457200" lvl="1" indent="0" algn="just"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rPr>
                        <a:t>申请人需要承诺本人无犯罪记录</a:t>
                      </a:r>
                      <a:r>
                        <a:rPr lang="zh-CN" altLang="en-US" sz="1200"/>
                        <a:t>。 </a:t>
                      </a:r>
                      <a:endParaRPr lang="en-US" altLang="zh-CN" sz="1200"/>
                    </a:p>
                    <a:p>
                      <a:pPr marL="457200" lvl="1" indent="0" algn="just" defTabSz="800100" rtl="0" eaLnBrk="1" latinLnBrk="0" hangingPunct="1">
                        <a:lnSpc>
                          <a:spcPct val="90000"/>
                        </a:lnSpc>
                        <a:spcBef>
                          <a:spcPct val="0"/>
                        </a:spcBef>
                        <a:buFont typeface="Arial" panose="020B0604020202020204" pitchFamily="34" charset="0"/>
                        <a:buNone/>
                      </a:pPr>
                      <a:endParaRPr lang="en-US" altLang="zh-CN" sz="1200"/>
                    </a:p>
                    <a:p>
                      <a:pPr marL="171450" indent="-171450" algn="just" defTabSz="800100" rtl="0" eaLnBrk="1" latinLnBrk="0" hangingPunct="1">
                        <a:lnSpc>
                          <a:spcPct val="90000"/>
                        </a:lnSpc>
                        <a:spcBef>
                          <a:spcPct val="0"/>
                        </a:spcBef>
                        <a:buFont typeface="Arial" panose="020B0604020202020204" pitchFamily="34" charset="0"/>
                        <a:buChar char="•"/>
                      </a:pPr>
                      <a:r>
                        <a:rPr lang="zh-CN" altLang="en-US" sz="1200" b="1" kern="1200">
                          <a:solidFill>
                            <a:schemeClr val="tx1"/>
                          </a:solidFill>
                          <a:latin typeface="KaiTi" panose="02010609060101010101" pitchFamily="49" charset="-122"/>
                          <a:ea typeface="KaiTi" panose="02010609060101010101" pitchFamily="49" charset="-122"/>
                          <a:cs typeface="+mn-cs"/>
                        </a:rPr>
                        <a:t>实习合约</a:t>
                      </a:r>
                      <a:endParaRPr lang="en-US" altLang="zh-CN" sz="1200" b="1" kern="1200">
                        <a:solidFill>
                          <a:schemeClr val="tx1"/>
                        </a:solidFill>
                        <a:latin typeface="KaiTi" panose="02010609060101010101" pitchFamily="49" charset="-122"/>
                        <a:ea typeface="KaiTi" panose="02010609060101010101" pitchFamily="49" charset="-122"/>
                        <a:cs typeface="+mn-cs"/>
                      </a:endParaRPr>
                    </a:p>
                    <a:p>
                      <a:pPr marL="457200" lvl="1" indent="0" algn="just"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rPr>
                        <a:t>包括申请人姓名、国籍、工 作地点、工作期限、工作内 容，并列明所有工作地点和 入境次数。</a:t>
                      </a:r>
                      <a:endParaRPr lang="en-US" altLang="zh-CN" sz="1200" kern="1200">
                        <a:solidFill>
                          <a:schemeClr val="tx1"/>
                        </a:solidFill>
                        <a:latin typeface="KaiTi" panose="02010609060101010101" pitchFamily="49" charset="-122"/>
                        <a:ea typeface="KaiTi" panose="02010609060101010101" pitchFamily="49" charset="-122"/>
                        <a:cs typeface="+mn-cs"/>
                      </a:endParaRPr>
                    </a:p>
                    <a:p>
                      <a:pPr marL="457200" lvl="1" indent="0" algn="just"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rPr>
                        <a:t>用人单位应注明邀请外国人的费用安排，对邀请行为的真实性作出承诺并对被邀请外国人在华费用支付等进行担保。</a:t>
                      </a:r>
                      <a:endParaRPr lang="en-US" altLang="zh-CN" sz="1200" kern="1200">
                        <a:solidFill>
                          <a:schemeClr val="tx1"/>
                        </a:solidFill>
                        <a:latin typeface="KaiTi" panose="02010609060101010101" pitchFamily="49" charset="-122"/>
                        <a:ea typeface="KaiTi" panose="02010609060101010101" pitchFamily="49" charset="-122"/>
                        <a:cs typeface="+mn-cs"/>
                      </a:endParaRPr>
                    </a:p>
                    <a:p>
                      <a:pPr marL="457200" lvl="1" indent="0" algn="just" defTabSz="800100" rtl="0" eaLnBrk="1" latinLnBrk="0" hangingPunct="1">
                        <a:lnSpc>
                          <a:spcPct val="90000"/>
                        </a:lnSpc>
                        <a:spcBef>
                          <a:spcPct val="0"/>
                        </a:spcBef>
                        <a:buFont typeface="Arial" panose="020B0604020202020204" pitchFamily="34" charset="0"/>
                        <a:buNone/>
                      </a:pPr>
                      <a:endParaRPr lang="en-US" altLang="zh-CN" sz="1200" kern="1200">
                        <a:solidFill>
                          <a:schemeClr val="tx1"/>
                        </a:solidFill>
                        <a:latin typeface="KaiTi" panose="02010609060101010101" pitchFamily="49" charset="-122"/>
                        <a:ea typeface="KaiTi" panose="02010609060101010101" pitchFamily="49" charset="-122"/>
                        <a:cs typeface="+mn-cs"/>
                      </a:endParaRPr>
                    </a:p>
                    <a:p>
                      <a:pPr marL="171450" lvl="1" indent="-171450" algn="just" defTabSz="800100" rtl="0" eaLnBrk="1" latinLnBrk="0" hangingPunct="1">
                        <a:lnSpc>
                          <a:spcPct val="90000"/>
                        </a:lnSpc>
                        <a:spcBef>
                          <a:spcPct val="0"/>
                        </a:spcBef>
                        <a:buFont typeface="Arial" panose="020B0604020202020204" pitchFamily="34" charset="0"/>
                        <a:buChar char="•"/>
                      </a:pPr>
                      <a:r>
                        <a:rPr lang="zh-CN" altLang="en-US" sz="1200" b="1" kern="1200">
                          <a:solidFill>
                            <a:schemeClr val="tx1"/>
                          </a:solidFill>
                          <a:latin typeface="KaiTi" panose="02010609060101010101" pitchFamily="49" charset="-122"/>
                          <a:ea typeface="KaiTi" panose="02010609060101010101" pitchFamily="49" charset="-122"/>
                          <a:cs typeface="+mn-cs"/>
                        </a:rPr>
                        <a:t>实习生护照</a:t>
                      </a:r>
                      <a:endParaRPr lang="en-US" altLang="zh-CN" sz="1200" b="1"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1200" kern="1200">
                          <a:solidFill>
                            <a:schemeClr val="tx1"/>
                          </a:solidFill>
                          <a:latin typeface="KaiTi" panose="02010609060101010101" pitchFamily="49" charset="-122"/>
                          <a:ea typeface="KaiTi" panose="02010609060101010101" pitchFamily="49" charset="-122"/>
                          <a:cs typeface="+mn-cs"/>
                          <a:hlinkClick r:id="rId3"/>
                        </a:rPr>
                        <a:t>外国人来华工作许可服务指南（暂行）</a:t>
                      </a:r>
                      <a:endParaRPr lang="en-US" altLang="zh-CN" sz="1200" kern="1200">
                        <a:solidFill>
                          <a:schemeClr val="tx1"/>
                        </a:solidFill>
                        <a:latin typeface="KaiTi" panose="02010609060101010101" pitchFamily="49" charset="-122"/>
                        <a:ea typeface="KaiTi" panose="02010609060101010101" pitchFamily="49" charset="-122"/>
                        <a:cs typeface="+mn-cs"/>
                      </a:endParaRPr>
                    </a:p>
                    <a:p>
                      <a:pPr marL="0" indent="0" algn="just" defTabSz="800100" rtl="0" eaLnBrk="1" latinLnBrk="0" hangingPunct="1">
                        <a:lnSpc>
                          <a:spcPct val="90000"/>
                        </a:lnSpc>
                        <a:spcBef>
                          <a:spcPct val="0"/>
                        </a:spcBef>
                        <a:buFont typeface="Arial" panose="020B0604020202020204" pitchFamily="34" charset="0"/>
                        <a:buNone/>
                      </a:pPr>
                      <a:endParaRPr lang="en-US" altLang="zh-CN" sz="12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3798391460"/>
                  </a:ext>
                </a:extLst>
              </a:tr>
              <a:tr h="207224">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rPr>
                        <a:t>费用</a:t>
                      </a:r>
                      <a:endParaRPr lang="en-GB" sz="12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ctr"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rPr>
                        <a:t>：</a:t>
                      </a:r>
                      <a:endParaRPr lang="en-GB" sz="12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rPr>
                        <a:t>无</a:t>
                      </a:r>
                      <a:endParaRPr lang="en-GB" sz="12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endParaRPr lang="en-GB" sz="12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2388124347"/>
                  </a:ext>
                </a:extLst>
              </a:tr>
              <a:tr h="606870">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rPr>
                        <a:t>时间</a:t>
                      </a:r>
                      <a:endParaRPr lang="en-GB" sz="12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ctr"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rPr>
                        <a:t>：</a:t>
                      </a:r>
                      <a:endParaRPr lang="en-GB" sz="12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en-US" altLang="zh-CN" sz="1200" kern="1200">
                          <a:solidFill>
                            <a:schemeClr val="tx1"/>
                          </a:solidFill>
                          <a:latin typeface="KaiTi" panose="02010609060101010101" pitchFamily="49" charset="-122"/>
                          <a:ea typeface="KaiTi" panose="02010609060101010101" pitchFamily="49" charset="-122"/>
                          <a:cs typeface="+mn-cs"/>
                        </a:rPr>
                        <a:t>10</a:t>
                      </a:r>
                      <a:r>
                        <a:rPr lang="zh-CN" altLang="en-US" sz="1200" kern="1200">
                          <a:solidFill>
                            <a:schemeClr val="tx1"/>
                          </a:solidFill>
                          <a:latin typeface="KaiTi" panose="02010609060101010101" pitchFamily="49" charset="-122"/>
                          <a:ea typeface="KaiTi" panose="02010609060101010101" pitchFamily="49" charset="-122"/>
                          <a:cs typeface="+mn-cs"/>
                        </a:rPr>
                        <a:t>个工作日（如审查一次通过）</a:t>
                      </a:r>
                      <a:endParaRPr lang="en-GB" sz="12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l"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hlinkClick r:id="rId4"/>
                        </a:rPr>
                        <a:t>外国人来华工作许可办理流程图</a:t>
                      </a:r>
                      <a:endParaRPr lang="en-US" altLang="zh-CN" sz="1200" kern="1200">
                        <a:solidFill>
                          <a:schemeClr val="tx1"/>
                        </a:solidFill>
                        <a:latin typeface="KaiTi" panose="02010609060101010101" pitchFamily="49" charset="-122"/>
                        <a:ea typeface="KaiTi" panose="02010609060101010101" pitchFamily="49" charset="-122"/>
                        <a:cs typeface="+mn-cs"/>
                      </a:endParaRPr>
                    </a:p>
                    <a:p>
                      <a:pPr marL="0" indent="0" algn="l" defTabSz="800100" rtl="0" eaLnBrk="1" latinLnBrk="0" hangingPunct="1">
                        <a:lnSpc>
                          <a:spcPct val="90000"/>
                        </a:lnSpc>
                        <a:spcBef>
                          <a:spcPct val="0"/>
                        </a:spcBef>
                        <a:buFont typeface="Arial" panose="020B0604020202020204" pitchFamily="34" charset="0"/>
                        <a:buNone/>
                      </a:pPr>
                      <a:r>
                        <a:rPr lang="zh-CN" altLang="en-US" sz="1200" kern="1200">
                          <a:solidFill>
                            <a:schemeClr val="tx1"/>
                          </a:solidFill>
                          <a:latin typeface="KaiTi" panose="02010609060101010101" pitchFamily="49" charset="-122"/>
                          <a:ea typeface="KaiTi" panose="02010609060101010101" pitchFamily="49" charset="-122"/>
                          <a:cs typeface="+mn-cs"/>
                          <a:hlinkClick r:id="rId5"/>
                        </a:rPr>
                        <a:t>常见问题解答</a:t>
                      </a:r>
                      <a:endParaRPr lang="en-US" sz="12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1262832288"/>
                  </a:ext>
                </a:extLst>
              </a:tr>
              <a:tr h="207224">
                <a:tc gridSpan="4">
                  <a:txBody>
                    <a:bodyPr/>
                    <a:lstStyle/>
                    <a:p>
                      <a:pPr marL="0" marR="0" lvl="0" indent="0" algn="ctr"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1200" b="1" i="0" kern="1200">
                          <a:solidFill>
                            <a:schemeClr val="dk1"/>
                          </a:solidFill>
                          <a:effectLst/>
                          <a:latin typeface="KaiTi" panose="02010609060101010101" pitchFamily="49" charset="-122"/>
                          <a:ea typeface="KaiTi" panose="02010609060101010101" pitchFamily="49" charset="-122"/>
                          <a:cs typeface="+mn-cs"/>
                        </a:rPr>
                        <a:t>审查通过的，在线生成打印</a:t>
                      </a:r>
                      <a:r>
                        <a:rPr lang="en-US" altLang="zh-CN" sz="1200" b="1" i="0" kern="1200">
                          <a:solidFill>
                            <a:schemeClr val="dk1"/>
                          </a:solidFill>
                          <a:effectLst/>
                          <a:latin typeface="KaiTi" panose="02010609060101010101" pitchFamily="49" charset="-122"/>
                          <a:ea typeface="KaiTi" panose="02010609060101010101" pitchFamily="49" charset="-122"/>
                          <a:cs typeface="+mn-cs"/>
                        </a:rPr>
                        <a:t>《</a:t>
                      </a:r>
                      <a:r>
                        <a:rPr lang="zh-CN" altLang="en-US" sz="1200" b="1" i="0" kern="1200">
                          <a:solidFill>
                            <a:schemeClr val="dk1"/>
                          </a:solidFill>
                          <a:effectLst/>
                          <a:latin typeface="KaiTi" panose="02010609060101010101" pitchFamily="49" charset="-122"/>
                          <a:ea typeface="KaiTi" panose="02010609060101010101" pitchFamily="49" charset="-122"/>
                          <a:cs typeface="+mn-cs"/>
                        </a:rPr>
                        <a:t>外国人工作许可通知</a:t>
                      </a:r>
                      <a:r>
                        <a:rPr lang="en-US" altLang="zh-CN" sz="1200" b="1" i="0" kern="1200">
                          <a:solidFill>
                            <a:schemeClr val="dk1"/>
                          </a:solidFill>
                          <a:effectLst/>
                          <a:latin typeface="KaiTi" panose="02010609060101010101" pitchFamily="49" charset="-122"/>
                          <a:ea typeface="KaiTi" panose="02010609060101010101" pitchFamily="49" charset="-122"/>
                          <a:cs typeface="+mn-cs"/>
                        </a:rPr>
                        <a:t>》</a:t>
                      </a:r>
                      <a:r>
                        <a:rPr lang="zh-CN" altLang="en-US" sz="1200" b="1" i="0" kern="1200">
                          <a:solidFill>
                            <a:schemeClr val="dk1"/>
                          </a:solidFill>
                          <a:effectLst/>
                          <a:latin typeface="KaiTi" panose="02010609060101010101" pitchFamily="49" charset="-122"/>
                          <a:ea typeface="KaiTi" panose="02010609060101010101" pitchFamily="49" charset="-122"/>
                          <a:cs typeface="+mn-cs"/>
                        </a:rPr>
                        <a:t>并转交给实习生用于</a:t>
                      </a:r>
                      <a:r>
                        <a:rPr lang="en-US" altLang="zh-CN" sz="1200" b="1" i="0" kern="1200">
                          <a:solidFill>
                            <a:schemeClr val="dk1"/>
                          </a:solidFill>
                          <a:effectLst/>
                          <a:latin typeface="KaiTi" panose="02010609060101010101" pitchFamily="49" charset="-122"/>
                          <a:ea typeface="KaiTi" panose="02010609060101010101" pitchFamily="49" charset="-122"/>
                          <a:cs typeface="+mn-cs"/>
                        </a:rPr>
                        <a:t>Z</a:t>
                      </a:r>
                      <a:r>
                        <a:rPr lang="zh-CN" altLang="en-US" sz="1200" b="1" i="0" kern="1200">
                          <a:solidFill>
                            <a:schemeClr val="dk1"/>
                          </a:solidFill>
                          <a:effectLst/>
                          <a:latin typeface="KaiTi" panose="02010609060101010101" pitchFamily="49" charset="-122"/>
                          <a:ea typeface="KaiTi" panose="02010609060101010101" pitchFamily="49" charset="-122"/>
                          <a:cs typeface="+mn-cs"/>
                        </a:rPr>
                        <a:t>字签证申请</a:t>
                      </a:r>
                      <a:endParaRPr lang="en-GB" sz="1200" b="1" kern="1200">
                        <a:solidFill>
                          <a:schemeClr val="tx1"/>
                        </a:solidFill>
                        <a:latin typeface="KaiTi" panose="02010609060101010101" pitchFamily="49" charset="-122"/>
                        <a:ea typeface="KaiTi" panose="02010609060101010101" pitchFamily="49" charset="-122"/>
                        <a:cs typeface="+mn-cs"/>
                      </a:endParaRPr>
                    </a:p>
                  </a:txBody>
                  <a:tcPr/>
                </a:tc>
                <a:tc hMerge="1">
                  <a:txBody>
                    <a:bodyPr/>
                    <a:lstStyle/>
                    <a:p>
                      <a:pPr marL="0" indent="0" algn="ctr" defTabSz="800100" rtl="0" eaLnBrk="1" latinLnBrk="0" hangingPunct="1">
                        <a:lnSpc>
                          <a:spcPct val="90000"/>
                        </a:lnSpc>
                        <a:spcBef>
                          <a:spcPct val="0"/>
                        </a:spcBef>
                        <a:buFont typeface="Arial" panose="020B0604020202020204" pitchFamily="34" charset="0"/>
                        <a:buNone/>
                      </a:pPr>
                      <a:endParaRPr lang="en-GB" sz="1500" kern="1200">
                        <a:solidFill>
                          <a:schemeClr val="tx1"/>
                        </a:solidFill>
                        <a:latin typeface="KaiTi" panose="02010609060101010101" pitchFamily="49" charset="-122"/>
                        <a:ea typeface="KaiTi" panose="02010609060101010101" pitchFamily="49" charset="-122"/>
                        <a:cs typeface="+mn-cs"/>
                      </a:endParaRPr>
                    </a:p>
                  </a:txBody>
                  <a:tcPr/>
                </a:tc>
                <a:tc hMerge="1">
                  <a:txBody>
                    <a:bodyPr/>
                    <a:lstStyle/>
                    <a:p>
                      <a:pPr marL="0" indent="0" algn="just" defTabSz="800100" rtl="0" eaLnBrk="1" latinLnBrk="0" hangingPunct="1">
                        <a:lnSpc>
                          <a:spcPct val="90000"/>
                        </a:lnSpc>
                        <a:spcBef>
                          <a:spcPct val="0"/>
                        </a:spcBef>
                        <a:buFont typeface="Arial" panose="020B0604020202020204" pitchFamily="34" charset="0"/>
                        <a:buNone/>
                      </a:pPr>
                      <a:endParaRPr lang="en-GB" sz="1500" kern="1200">
                        <a:solidFill>
                          <a:schemeClr val="tx1"/>
                        </a:solidFill>
                        <a:latin typeface="KaiTi" panose="02010609060101010101" pitchFamily="49" charset="-122"/>
                        <a:ea typeface="KaiTi" panose="02010609060101010101" pitchFamily="49" charset="-122"/>
                        <a:cs typeface="+mn-cs"/>
                      </a:endParaRPr>
                    </a:p>
                  </a:txBody>
                  <a:tcPr/>
                </a:tc>
                <a:tc hMerge="1">
                  <a:txBody>
                    <a:bodyPr/>
                    <a:lstStyle/>
                    <a:p>
                      <a:pPr marL="0" indent="0" algn="l" defTabSz="800100" rtl="0" eaLnBrk="1" latinLnBrk="0" hangingPunct="1">
                        <a:lnSpc>
                          <a:spcPct val="90000"/>
                        </a:lnSpc>
                        <a:spcBef>
                          <a:spcPct val="0"/>
                        </a:spcBef>
                        <a:buFont typeface="Arial" panose="020B0604020202020204" pitchFamily="34" charset="0"/>
                        <a:buNone/>
                      </a:pPr>
                      <a:endParaRPr lang="en-US" sz="15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2382540581"/>
                  </a:ext>
                </a:extLst>
              </a:tr>
            </a:tbl>
          </a:graphicData>
        </a:graphic>
      </p:graphicFrame>
      <p:sp>
        <p:nvSpPr>
          <p:cNvPr id="4" name="Subtitle 2">
            <a:extLst>
              <a:ext uri="{FF2B5EF4-FFF2-40B4-BE49-F238E27FC236}">
                <a16:creationId xmlns:a16="http://schemas.microsoft.com/office/drawing/2014/main" id="{E040DD4E-3832-A864-3610-21CCCD1F3C81}"/>
              </a:ext>
            </a:extLst>
          </p:cNvPr>
          <p:cNvSpPr txBox="1">
            <a:spLocks/>
          </p:cNvSpPr>
          <p:nvPr/>
        </p:nvSpPr>
        <p:spPr>
          <a:xfrm>
            <a:off x="1014538" y="5811565"/>
            <a:ext cx="10205453" cy="6763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000">
                <a:latin typeface="KaiTi" panose="02010609060101010101" pitchFamily="49" charset="-122"/>
                <a:ea typeface="KaiTi" panose="02010609060101010101" pitchFamily="49" charset="-122"/>
              </a:rPr>
              <a:t>接收单位位新加坡实习生申请</a:t>
            </a:r>
            <a:r>
              <a:rPr lang="en-US" altLang="zh-CN" sz="2000">
                <a:latin typeface="KaiTi" panose="02010609060101010101" pitchFamily="49" charset="-122"/>
                <a:ea typeface="KaiTi" panose="02010609060101010101" pitchFamily="49" charset="-122"/>
              </a:rPr>
              <a:t>《</a:t>
            </a:r>
            <a:r>
              <a:rPr lang="zh-CN" altLang="en-US" sz="2000">
                <a:latin typeface="KaiTi" panose="02010609060101010101" pitchFamily="49" charset="-122"/>
                <a:ea typeface="KaiTi" panose="02010609060101010101" pitchFamily="49" charset="-122"/>
              </a:rPr>
              <a:t>外国人工作许可通知</a:t>
            </a:r>
            <a:r>
              <a:rPr lang="en-US" altLang="zh-CN" sz="2000">
                <a:latin typeface="KaiTi" panose="02010609060101010101" pitchFamily="49" charset="-122"/>
                <a:ea typeface="KaiTi" panose="02010609060101010101" pitchFamily="49" charset="-122"/>
              </a:rPr>
              <a:t>》</a:t>
            </a:r>
            <a:r>
              <a:rPr lang="zh-CN" altLang="en-US" sz="2000">
                <a:latin typeface="KaiTi" panose="02010609060101010101" pitchFamily="49" charset="-122"/>
                <a:ea typeface="KaiTi" panose="02010609060101010101" pitchFamily="49" charset="-122"/>
              </a:rPr>
              <a:t>（中新青年实习交流计划）时，所需要材料可邮寄或以扫描件形式提供。如确有需要，应能够提供原件。</a:t>
            </a:r>
            <a:endParaRPr lang="en-GB" sz="200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604833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F84E755-69A5-04C6-6ED7-284110FFC2CB}"/>
              </a:ext>
            </a:extLst>
          </p:cNvPr>
          <p:cNvSpPr>
            <a:spLocks noGrp="1"/>
          </p:cNvSpPr>
          <p:nvPr>
            <p:ph type="subTitle" idx="1"/>
          </p:nvPr>
        </p:nvSpPr>
        <p:spPr>
          <a:xfrm>
            <a:off x="993273" y="623216"/>
            <a:ext cx="10205453" cy="795256"/>
          </a:xfrm>
        </p:spPr>
        <p:txBody>
          <a:bodyPr>
            <a:noAutofit/>
          </a:bodyPr>
          <a:lstStyle/>
          <a:p>
            <a:pPr algn="l"/>
            <a:r>
              <a:rPr lang="en-US" altLang="zh-CN" sz="5000" b="1">
                <a:solidFill>
                  <a:schemeClr val="accent1">
                    <a:lumMod val="75000"/>
                  </a:schemeClr>
                </a:solidFill>
                <a:latin typeface="KaiTi" panose="02010609060101010101" pitchFamily="49" charset="-122"/>
                <a:ea typeface="KaiTi" panose="02010609060101010101" pitchFamily="49" charset="-122"/>
              </a:rPr>
              <a:t>《</a:t>
            </a:r>
            <a:r>
              <a:rPr lang="zh-CN" altLang="en-US" sz="5000" b="1">
                <a:solidFill>
                  <a:schemeClr val="accent1">
                    <a:lumMod val="75000"/>
                  </a:schemeClr>
                </a:solidFill>
                <a:latin typeface="KaiTi" panose="02010609060101010101" pitchFamily="49" charset="-122"/>
                <a:ea typeface="KaiTi" panose="02010609060101010101" pitchFamily="49" charset="-122"/>
              </a:rPr>
              <a:t>外国人来华工作许可通知</a:t>
            </a:r>
            <a:r>
              <a:rPr lang="en-US" altLang="zh-CN" sz="5000" b="1">
                <a:solidFill>
                  <a:schemeClr val="accent1">
                    <a:lumMod val="75000"/>
                  </a:schemeClr>
                </a:solidFill>
                <a:latin typeface="KaiTi" panose="02010609060101010101" pitchFamily="49" charset="-122"/>
                <a:ea typeface="KaiTi" panose="02010609060101010101" pitchFamily="49" charset="-122"/>
              </a:rPr>
              <a:t>》</a:t>
            </a:r>
          </a:p>
          <a:p>
            <a:pPr algn="ctr" defTabSz="800100">
              <a:lnSpc>
                <a:spcPct val="90000"/>
              </a:lnSpc>
              <a:spcBef>
                <a:spcPct val="0"/>
              </a:spcBef>
              <a:spcAft>
                <a:spcPts val="600"/>
              </a:spcAft>
            </a:pPr>
            <a:r>
              <a:rPr lang="zh-CN" altLang="en-US" sz="5400" b="1">
                <a:solidFill>
                  <a:prstClr val="white"/>
                </a:solidFill>
                <a:latin typeface="Calibri" panose="020F0502020204030204"/>
              </a:rPr>
              <a:t>（中新青年实习交流计划）</a:t>
            </a:r>
            <a:endParaRPr lang="en-GB" sz="5000" b="1">
              <a:solidFill>
                <a:schemeClr val="accent1">
                  <a:lumMod val="75000"/>
                </a:schemeClr>
              </a:solidFill>
              <a:latin typeface="KaiTi" panose="02010609060101010101" pitchFamily="49" charset="-122"/>
              <a:ea typeface="KaiTi" panose="02010609060101010101" pitchFamily="49" charset="-122"/>
            </a:endParaRPr>
          </a:p>
        </p:txBody>
      </p:sp>
      <p:graphicFrame>
        <p:nvGraphicFramePr>
          <p:cNvPr id="3" name="Table 11">
            <a:extLst>
              <a:ext uri="{FF2B5EF4-FFF2-40B4-BE49-F238E27FC236}">
                <a16:creationId xmlns:a16="http://schemas.microsoft.com/office/drawing/2014/main" id="{389E2C1E-326E-F58A-EFA3-758787D53BF9}"/>
              </a:ext>
            </a:extLst>
          </p:cNvPr>
          <p:cNvGraphicFramePr>
            <a:graphicFrameLocks noGrp="1"/>
          </p:cNvGraphicFramePr>
          <p:nvPr>
            <p:extLst>
              <p:ext uri="{D42A27DB-BD31-4B8C-83A1-F6EECF244321}">
                <p14:modId xmlns:p14="http://schemas.microsoft.com/office/powerpoint/2010/main" val="3333540837"/>
              </p:ext>
            </p:extLst>
          </p:nvPr>
        </p:nvGraphicFramePr>
        <p:xfrm>
          <a:off x="1465520" y="1770811"/>
          <a:ext cx="9260958" cy="1878457"/>
        </p:xfrm>
        <a:graphic>
          <a:graphicData uri="http://schemas.openxmlformats.org/drawingml/2006/table">
            <a:tbl>
              <a:tblPr firstRow="1" bandRow="1">
                <a:tableStyleId>{5C22544A-7EE6-4342-B048-85BDC9FD1C3A}</a:tableStyleId>
              </a:tblPr>
              <a:tblGrid>
                <a:gridCol w="1564759">
                  <a:extLst>
                    <a:ext uri="{9D8B030D-6E8A-4147-A177-3AD203B41FA5}">
                      <a16:colId xmlns:a16="http://schemas.microsoft.com/office/drawing/2014/main" val="459321232"/>
                    </a:ext>
                  </a:extLst>
                </a:gridCol>
                <a:gridCol w="414670">
                  <a:extLst>
                    <a:ext uri="{9D8B030D-6E8A-4147-A177-3AD203B41FA5}">
                      <a16:colId xmlns:a16="http://schemas.microsoft.com/office/drawing/2014/main" val="3220091415"/>
                    </a:ext>
                  </a:extLst>
                </a:gridCol>
                <a:gridCol w="7281529">
                  <a:extLst>
                    <a:ext uri="{9D8B030D-6E8A-4147-A177-3AD203B41FA5}">
                      <a16:colId xmlns:a16="http://schemas.microsoft.com/office/drawing/2014/main" val="3376957942"/>
                    </a:ext>
                  </a:extLst>
                </a:gridCol>
              </a:tblGrid>
              <a:tr h="36736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1" kern="1200">
                          <a:solidFill>
                            <a:schemeClr val="bg1"/>
                          </a:solidFill>
                          <a:latin typeface="KaiTi" panose="02010609060101010101" pitchFamily="49" charset="-122"/>
                          <a:ea typeface="KaiTi" panose="02010609060101010101" pitchFamily="49" charset="-122"/>
                          <a:cs typeface="+mn-cs"/>
                        </a:rPr>
                        <a:t>外国人来华工作许可通知</a:t>
                      </a:r>
                      <a:r>
                        <a:rPr lang="zh-CN" altLang="en-US" sz="2000" b="1">
                          <a:solidFill>
                            <a:schemeClr val="bg1"/>
                          </a:solidFill>
                          <a:latin typeface="KaiTi" panose="02010609060101010101" pitchFamily="49" charset="-122"/>
                          <a:ea typeface="KaiTi" panose="02010609060101010101" pitchFamily="49" charset="-122"/>
                        </a:rPr>
                        <a:t>申请材料</a:t>
                      </a:r>
                      <a:endParaRPr lang="en-GB" sz="2000" b="1">
                        <a:solidFill>
                          <a:schemeClr val="bg1"/>
                        </a:solidFill>
                        <a:latin typeface="KaiTi" panose="02010609060101010101" pitchFamily="49" charset="-122"/>
                        <a:ea typeface="KaiTi" panose="02010609060101010101" pitchFamily="49" charset="-122"/>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77657793"/>
                  </a:ext>
                </a:extLst>
              </a:tr>
              <a:tr h="1482217">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预计费用</a:t>
                      </a:r>
                      <a:endParaRPr lang="en-US" altLang="zh-CN" sz="1600" kern="1200">
                        <a:solidFill>
                          <a:schemeClr val="tx1"/>
                        </a:solidFill>
                        <a:latin typeface="KaiTi" panose="02010609060101010101" pitchFamily="49" charset="-122"/>
                        <a:ea typeface="KaiTi" panose="02010609060101010101" pitchFamily="49" charset="-122"/>
                        <a:cs typeface="+mn-cs"/>
                      </a:endParaRPr>
                    </a:p>
                    <a:p>
                      <a:pPr marL="0" indent="0" algn="l" defTabSz="800100" rtl="0" eaLnBrk="1" latinLnBrk="0" hangingPunct="1">
                        <a:lnSpc>
                          <a:spcPct val="90000"/>
                        </a:lnSpc>
                        <a:spcBef>
                          <a:spcPct val="0"/>
                        </a:spcBef>
                        <a:buFont typeface="Arial" panose="020B0604020202020204" pitchFamily="34" charset="0"/>
                        <a:buNone/>
                      </a:pPr>
                      <a:endParaRPr lang="en-US" altLang="zh-CN" sz="1600" kern="1200">
                        <a:solidFill>
                          <a:schemeClr val="tx1"/>
                        </a:solidFill>
                        <a:latin typeface="KaiTi" panose="02010609060101010101" pitchFamily="49" charset="-122"/>
                        <a:ea typeface="KaiTi" panose="02010609060101010101" pitchFamily="49" charset="-122"/>
                        <a:cs typeface="+mn-cs"/>
                      </a:endParaRPr>
                    </a:p>
                    <a:p>
                      <a:pPr marL="0" indent="0" algn="l" defTabSz="800100" rtl="0" eaLnBrk="1" latinLnBrk="0" hangingPunct="1">
                        <a:lnSpc>
                          <a:spcPct val="90000"/>
                        </a:lnSpc>
                        <a:spcBef>
                          <a:spcPct val="0"/>
                        </a:spcBef>
                        <a:buFont typeface="Arial" panose="020B0604020202020204" pitchFamily="34" charset="0"/>
                        <a:buNone/>
                      </a:pPr>
                      <a:r>
                        <a:rPr lang="zh-CN" altLang="en-US" sz="1400" kern="1200">
                          <a:solidFill>
                            <a:schemeClr val="tx1"/>
                          </a:solidFill>
                          <a:latin typeface="KaiTi" panose="02010609060101010101" pitchFamily="49" charset="-122"/>
                          <a:ea typeface="KaiTi" panose="02010609060101010101" pitchFamily="49" charset="-122"/>
                          <a:cs typeface="+mn-cs"/>
                        </a:rPr>
                        <a:t>（由实习生承担）</a:t>
                      </a:r>
                      <a:endParaRPr lang="en-GB" sz="14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ctr" defTabSz="800100" rtl="0" eaLnBrk="1" latinLnBrk="0" hangingPunct="1">
                        <a:lnSpc>
                          <a:spcPct val="90000"/>
                        </a:lnSpc>
                        <a:spcBef>
                          <a:spcPct val="0"/>
                        </a:spcBef>
                        <a:buFont typeface="Arial" panose="020B0604020202020204" pitchFamily="34" charset="0"/>
                        <a:buNone/>
                      </a:pPr>
                      <a:r>
                        <a:rPr lang="en-US" sz="1600" kern="1200">
                          <a:solidFill>
                            <a:schemeClr val="tx1"/>
                          </a:solidFill>
                          <a:latin typeface="KaiTi" panose="02010609060101010101" pitchFamily="49" charset="-122"/>
                          <a:ea typeface="KaiTi" panose="02010609060101010101" pitchFamily="49" charset="-122"/>
                          <a:cs typeface="+mn-cs"/>
                        </a:rPr>
                        <a:t>:</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171450" marR="0" lvl="0" indent="-171450" algn="just" defTabSz="8001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zh-CN" altLang="en-US" sz="1600" b="1" kern="1200">
                          <a:solidFill>
                            <a:schemeClr val="tx1"/>
                          </a:solidFill>
                          <a:latin typeface="KaiTi" panose="02010609060101010101" pitchFamily="49" charset="-122"/>
                          <a:ea typeface="KaiTi" panose="02010609060101010101" pitchFamily="49" charset="-122"/>
                          <a:cs typeface="+mn-cs"/>
                        </a:rPr>
                        <a:t>最高学位（学历）证书 及无犯罪记录证明公证费用</a:t>
                      </a:r>
                      <a:endParaRPr lang="en-US" altLang="zh-CN" sz="1600" b="1" kern="1200">
                        <a:solidFill>
                          <a:schemeClr val="tx1"/>
                        </a:solidFill>
                        <a:latin typeface="KaiTi" panose="02010609060101010101" pitchFamily="49" charset="-122"/>
                        <a:ea typeface="KaiTi" panose="02010609060101010101" pitchFamily="49" charset="-122"/>
                        <a:cs typeface="+mn-cs"/>
                      </a:endParaRPr>
                    </a:p>
                    <a:p>
                      <a:pPr marL="457200" marR="0" lvl="1"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1600" b="0" kern="1200">
                          <a:solidFill>
                            <a:schemeClr val="tx1"/>
                          </a:solidFill>
                          <a:latin typeface="KaiTi" panose="02010609060101010101" pitchFamily="49" charset="-122"/>
                          <a:ea typeface="KaiTi" panose="02010609060101010101" pitchFamily="49" charset="-122"/>
                          <a:cs typeface="+mn-cs"/>
                        </a:rPr>
                        <a:t>大约</a:t>
                      </a:r>
                      <a:r>
                        <a:rPr lang="en-US" altLang="zh-CN" sz="1600" b="0" kern="1200">
                          <a:solidFill>
                            <a:schemeClr val="tx1"/>
                          </a:solidFill>
                          <a:latin typeface="KaiTi" panose="02010609060101010101" pitchFamily="49" charset="-122"/>
                          <a:ea typeface="KaiTi" panose="02010609060101010101" pitchFamily="49" charset="-122"/>
                          <a:cs typeface="+mn-cs"/>
                        </a:rPr>
                        <a:t>60</a:t>
                      </a:r>
                      <a:r>
                        <a:rPr lang="zh-CN" altLang="en-US" sz="1600" b="0" kern="1200">
                          <a:solidFill>
                            <a:schemeClr val="tx1"/>
                          </a:solidFill>
                          <a:latin typeface="KaiTi" panose="02010609060101010101" pitchFamily="49" charset="-122"/>
                          <a:ea typeface="KaiTi" panose="02010609060101010101" pitchFamily="49" charset="-122"/>
                          <a:cs typeface="+mn-cs"/>
                        </a:rPr>
                        <a:t>新元；所需时间应该不超过一周</a:t>
                      </a:r>
                      <a:endParaRPr lang="en-US" altLang="zh-CN" sz="1600" b="0" kern="1200">
                        <a:solidFill>
                          <a:schemeClr val="tx1"/>
                        </a:solidFill>
                        <a:latin typeface="KaiTi" panose="02010609060101010101" pitchFamily="49" charset="-122"/>
                        <a:ea typeface="KaiTi" panose="02010609060101010101" pitchFamily="49" charset="-122"/>
                        <a:cs typeface="+mn-cs"/>
                      </a:endParaRPr>
                    </a:p>
                    <a:p>
                      <a:pPr marL="171450" indent="-171450" algn="just" defTabSz="800100" rtl="0" eaLnBrk="1" latinLnBrk="0" hangingPunct="1">
                        <a:lnSpc>
                          <a:spcPct val="90000"/>
                        </a:lnSpc>
                        <a:spcBef>
                          <a:spcPct val="0"/>
                        </a:spcBef>
                        <a:buFont typeface="Arial" panose="020B0604020202020204" pitchFamily="34" charset="0"/>
                        <a:buChar char="•"/>
                      </a:pPr>
                      <a:r>
                        <a:rPr lang="zh-CN" altLang="en-US" sz="1600" b="1" kern="1200">
                          <a:solidFill>
                            <a:schemeClr val="tx1"/>
                          </a:solidFill>
                          <a:latin typeface="KaiTi" panose="02010609060101010101" pitchFamily="49" charset="-122"/>
                          <a:ea typeface="KaiTi" panose="02010609060101010101" pitchFamily="49" charset="-122"/>
                          <a:cs typeface="+mn-cs"/>
                        </a:rPr>
                        <a:t>无犯罪记录证明</a:t>
                      </a:r>
                      <a:endParaRPr lang="en-US" altLang="zh-CN" sz="1600" b="1" kern="1200">
                        <a:solidFill>
                          <a:schemeClr val="tx1"/>
                        </a:solidFill>
                        <a:latin typeface="KaiTi" panose="02010609060101010101" pitchFamily="49" charset="-122"/>
                        <a:ea typeface="KaiTi" panose="02010609060101010101" pitchFamily="49" charset="-122"/>
                        <a:cs typeface="+mn-cs"/>
                      </a:endParaRPr>
                    </a:p>
                    <a:p>
                      <a:pPr marL="457200" lvl="1"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大约</a:t>
                      </a:r>
                      <a:r>
                        <a:rPr lang="en-US" altLang="zh-CN" sz="1600" kern="1200">
                          <a:solidFill>
                            <a:schemeClr val="tx1"/>
                          </a:solidFill>
                          <a:latin typeface="KaiTi" panose="02010609060101010101" pitchFamily="49" charset="-122"/>
                          <a:ea typeface="KaiTi" panose="02010609060101010101" pitchFamily="49" charset="-122"/>
                          <a:cs typeface="+mn-cs"/>
                        </a:rPr>
                        <a:t>55</a:t>
                      </a:r>
                      <a:r>
                        <a:rPr lang="zh-CN" altLang="en-US" sz="1600" kern="1200">
                          <a:solidFill>
                            <a:schemeClr val="tx1"/>
                          </a:solidFill>
                          <a:latin typeface="KaiTi" panose="02010609060101010101" pitchFamily="49" charset="-122"/>
                          <a:ea typeface="KaiTi" panose="02010609060101010101" pitchFamily="49" charset="-122"/>
                          <a:cs typeface="+mn-cs"/>
                        </a:rPr>
                        <a:t>新元；申请材料到位的情况下，所需时间应该在</a:t>
                      </a:r>
                      <a:r>
                        <a:rPr lang="en-US" altLang="zh-CN" sz="1600" kern="1200">
                          <a:solidFill>
                            <a:schemeClr val="tx1"/>
                          </a:solidFill>
                          <a:latin typeface="KaiTi" panose="02010609060101010101" pitchFamily="49" charset="-122"/>
                          <a:ea typeface="KaiTi" panose="02010609060101010101" pitchFamily="49" charset="-122"/>
                          <a:cs typeface="+mn-cs"/>
                        </a:rPr>
                        <a:t>5</a:t>
                      </a:r>
                      <a:r>
                        <a:rPr lang="zh-CN" altLang="en-US" sz="1600" kern="1200">
                          <a:solidFill>
                            <a:schemeClr val="tx1"/>
                          </a:solidFill>
                          <a:latin typeface="KaiTi" panose="02010609060101010101" pitchFamily="49" charset="-122"/>
                          <a:ea typeface="KaiTi" panose="02010609060101010101" pitchFamily="49" charset="-122"/>
                          <a:cs typeface="+mn-cs"/>
                        </a:rPr>
                        <a:t>至</a:t>
                      </a:r>
                      <a:r>
                        <a:rPr lang="en-US" altLang="zh-CN" sz="1600" kern="1200">
                          <a:solidFill>
                            <a:schemeClr val="tx1"/>
                          </a:solidFill>
                          <a:latin typeface="KaiTi" panose="02010609060101010101" pitchFamily="49" charset="-122"/>
                          <a:ea typeface="KaiTi" panose="02010609060101010101" pitchFamily="49" charset="-122"/>
                          <a:cs typeface="+mn-cs"/>
                        </a:rPr>
                        <a:t>10</a:t>
                      </a:r>
                      <a:r>
                        <a:rPr lang="zh-CN" altLang="en-US" sz="1600" kern="1200">
                          <a:solidFill>
                            <a:schemeClr val="tx1"/>
                          </a:solidFill>
                          <a:latin typeface="KaiTi" panose="02010609060101010101" pitchFamily="49" charset="-122"/>
                          <a:ea typeface="KaiTi" panose="02010609060101010101" pitchFamily="49" charset="-122"/>
                          <a:cs typeface="+mn-cs"/>
                        </a:rPr>
                        <a:t>个工作日</a:t>
                      </a:r>
                      <a:endParaRPr lang="en-US" altLang="zh-CN" sz="1600" b="0" kern="1200">
                        <a:solidFill>
                          <a:schemeClr val="tx1"/>
                        </a:solidFill>
                        <a:latin typeface="KaiTi" panose="02010609060101010101" pitchFamily="49" charset="-122"/>
                        <a:ea typeface="KaiTi" panose="02010609060101010101" pitchFamily="49" charset="-122"/>
                        <a:cs typeface="+mn-cs"/>
                      </a:endParaRPr>
                    </a:p>
                    <a:p>
                      <a:pPr marL="171450" lvl="0" indent="-171450" algn="just" defTabSz="800100" rtl="0" eaLnBrk="1" latinLnBrk="0" hangingPunct="1">
                        <a:lnSpc>
                          <a:spcPct val="90000"/>
                        </a:lnSpc>
                        <a:spcBef>
                          <a:spcPct val="0"/>
                        </a:spcBef>
                        <a:buFont typeface="Arial" panose="020B0604020202020204" pitchFamily="34" charset="0"/>
                        <a:buChar char="•"/>
                      </a:pPr>
                      <a:r>
                        <a:rPr lang="zh-CN" altLang="en-US" sz="1600" b="1" kern="1200">
                          <a:solidFill>
                            <a:schemeClr val="tx1"/>
                          </a:solidFill>
                          <a:latin typeface="KaiTi" panose="02010609060101010101" pitchFamily="49" charset="-122"/>
                          <a:ea typeface="KaiTi" panose="02010609060101010101" pitchFamily="49" charset="-122"/>
                          <a:cs typeface="+mn-cs"/>
                        </a:rPr>
                        <a:t>体检证明</a:t>
                      </a:r>
                      <a:endParaRPr lang="en-US" altLang="zh-CN" sz="1600" b="1" kern="1200">
                        <a:solidFill>
                          <a:schemeClr val="tx1"/>
                        </a:solidFill>
                        <a:latin typeface="KaiTi" panose="02010609060101010101" pitchFamily="49" charset="-122"/>
                        <a:ea typeface="KaiTi" panose="02010609060101010101" pitchFamily="49" charset="-122"/>
                        <a:cs typeface="+mn-cs"/>
                      </a:endParaRPr>
                    </a:p>
                    <a:p>
                      <a:pPr marL="457200" lvl="1"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大约</a:t>
                      </a:r>
                      <a:r>
                        <a:rPr lang="en-US" altLang="zh-CN" sz="1600" kern="1200">
                          <a:solidFill>
                            <a:schemeClr val="tx1"/>
                          </a:solidFill>
                          <a:latin typeface="KaiTi" panose="02010609060101010101" pitchFamily="49" charset="-122"/>
                          <a:ea typeface="KaiTi" panose="02010609060101010101" pitchFamily="49" charset="-122"/>
                          <a:cs typeface="+mn-cs"/>
                        </a:rPr>
                        <a:t>150-200</a:t>
                      </a:r>
                      <a:r>
                        <a:rPr lang="zh-CN" altLang="en-US" sz="1600" kern="1200">
                          <a:solidFill>
                            <a:schemeClr val="tx1"/>
                          </a:solidFill>
                          <a:latin typeface="KaiTi" panose="02010609060101010101" pitchFamily="49" charset="-122"/>
                          <a:ea typeface="KaiTi" panose="02010609060101010101" pitchFamily="49" charset="-122"/>
                          <a:cs typeface="+mn-cs"/>
                        </a:rPr>
                        <a:t>新元；从体检到拿到体检报告所需时间应该在</a:t>
                      </a:r>
                      <a:r>
                        <a:rPr lang="en-US" altLang="zh-CN" sz="1600" kern="1200">
                          <a:solidFill>
                            <a:schemeClr val="tx1"/>
                          </a:solidFill>
                          <a:latin typeface="KaiTi" panose="02010609060101010101" pitchFamily="49" charset="-122"/>
                          <a:ea typeface="KaiTi" panose="02010609060101010101" pitchFamily="49" charset="-122"/>
                          <a:cs typeface="+mn-cs"/>
                        </a:rPr>
                        <a:t>3</a:t>
                      </a:r>
                      <a:r>
                        <a:rPr lang="zh-CN" altLang="en-US" sz="1600" kern="1200">
                          <a:solidFill>
                            <a:schemeClr val="tx1"/>
                          </a:solidFill>
                          <a:latin typeface="KaiTi" panose="02010609060101010101" pitchFamily="49" charset="-122"/>
                          <a:ea typeface="KaiTi" panose="02010609060101010101" pitchFamily="49" charset="-122"/>
                          <a:cs typeface="+mn-cs"/>
                        </a:rPr>
                        <a:t>至</a:t>
                      </a:r>
                      <a:r>
                        <a:rPr lang="en-US" altLang="zh-CN" sz="1600" kern="1200">
                          <a:solidFill>
                            <a:schemeClr val="tx1"/>
                          </a:solidFill>
                          <a:latin typeface="KaiTi" panose="02010609060101010101" pitchFamily="49" charset="-122"/>
                          <a:ea typeface="KaiTi" panose="02010609060101010101" pitchFamily="49" charset="-122"/>
                          <a:cs typeface="+mn-cs"/>
                        </a:rPr>
                        <a:t>5</a:t>
                      </a:r>
                      <a:r>
                        <a:rPr lang="zh-CN" altLang="en-US" sz="1600" kern="1200">
                          <a:solidFill>
                            <a:schemeClr val="tx1"/>
                          </a:solidFill>
                          <a:latin typeface="KaiTi" panose="02010609060101010101" pitchFamily="49" charset="-122"/>
                          <a:ea typeface="KaiTi" panose="02010609060101010101" pitchFamily="49" charset="-122"/>
                          <a:cs typeface="+mn-cs"/>
                        </a:rPr>
                        <a:t>个工作日</a:t>
                      </a:r>
                    </a:p>
                  </a:txBody>
                  <a:tcPr/>
                </a:tc>
                <a:extLst>
                  <a:ext uri="{0D108BD9-81ED-4DB2-BD59-A6C34878D82A}">
                    <a16:rowId xmlns:a16="http://schemas.microsoft.com/office/drawing/2014/main" val="3798391460"/>
                  </a:ext>
                </a:extLst>
              </a:tr>
            </a:tbl>
          </a:graphicData>
        </a:graphic>
      </p:graphicFrame>
    </p:spTree>
    <p:extLst>
      <p:ext uri="{BB962C8B-B14F-4D97-AF65-F5344CB8AC3E}">
        <p14:creationId xmlns:p14="http://schemas.microsoft.com/office/powerpoint/2010/main" val="3463568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F84E755-69A5-04C6-6ED7-284110FFC2CB}"/>
              </a:ext>
            </a:extLst>
          </p:cNvPr>
          <p:cNvSpPr>
            <a:spLocks noGrp="1"/>
          </p:cNvSpPr>
          <p:nvPr>
            <p:ph type="subTitle" idx="1"/>
          </p:nvPr>
        </p:nvSpPr>
        <p:spPr>
          <a:xfrm>
            <a:off x="993273" y="623216"/>
            <a:ext cx="10205453" cy="795256"/>
          </a:xfrm>
        </p:spPr>
        <p:txBody>
          <a:bodyPr>
            <a:noAutofit/>
          </a:bodyPr>
          <a:lstStyle/>
          <a:p>
            <a:pPr lvl="0" indent="0" algn="l" defTabSz="800100">
              <a:lnSpc>
                <a:spcPct val="90000"/>
              </a:lnSpc>
              <a:spcBef>
                <a:spcPct val="0"/>
              </a:spcBef>
              <a:buNone/>
            </a:pPr>
            <a:r>
              <a:rPr lang="en-US" altLang="zh-CN" sz="5000" b="1">
                <a:solidFill>
                  <a:schemeClr val="accent1">
                    <a:lumMod val="75000"/>
                  </a:schemeClr>
                </a:solidFill>
                <a:latin typeface="KaiTi" panose="02010609060101010101" pitchFamily="49" charset="-122"/>
                <a:ea typeface="KaiTi" panose="02010609060101010101" pitchFamily="49" charset="-122"/>
              </a:rPr>
              <a:t>Z</a:t>
            </a:r>
            <a:r>
              <a:rPr lang="zh-CN" altLang="en-US" sz="5000" b="1">
                <a:solidFill>
                  <a:schemeClr val="accent1">
                    <a:lumMod val="75000"/>
                  </a:schemeClr>
                </a:solidFill>
                <a:latin typeface="KaiTi" panose="02010609060101010101" pitchFamily="49" charset="-122"/>
                <a:ea typeface="KaiTi" panose="02010609060101010101" pitchFamily="49" charset="-122"/>
              </a:rPr>
              <a:t>字签证</a:t>
            </a:r>
            <a:r>
              <a:rPr lang="zh-CN" altLang="en-US" sz="5400" b="1">
                <a:solidFill>
                  <a:prstClr val="white"/>
                </a:solidFill>
                <a:latin typeface="Calibri" panose="020F0502020204030204"/>
              </a:rPr>
              <a:t>（中新实习交流计划）</a:t>
            </a:r>
            <a:endParaRPr lang="en-US" altLang="zh-CN" sz="5400" b="1">
              <a:solidFill>
                <a:prstClr val="white"/>
              </a:solidFill>
              <a:latin typeface="Calibri" panose="020F0502020204030204"/>
            </a:endParaRPr>
          </a:p>
          <a:p>
            <a:pPr algn="l"/>
            <a:r>
              <a:rPr lang="zh-CN" altLang="en-US" sz="5400" b="1">
                <a:solidFill>
                  <a:prstClr val="white"/>
                </a:solidFill>
                <a:latin typeface="Calibri" panose="020F0502020204030204"/>
              </a:rPr>
              <a:t>青年实习交流计划）</a:t>
            </a:r>
            <a:endParaRPr lang="en-GB" sz="5000" b="1">
              <a:solidFill>
                <a:schemeClr val="accent1">
                  <a:lumMod val="75000"/>
                </a:schemeClr>
              </a:solidFill>
              <a:latin typeface="KaiTi" panose="02010609060101010101" pitchFamily="49" charset="-122"/>
              <a:ea typeface="KaiTi" panose="02010609060101010101" pitchFamily="49" charset="-122"/>
            </a:endParaRPr>
          </a:p>
        </p:txBody>
      </p:sp>
      <p:graphicFrame>
        <p:nvGraphicFramePr>
          <p:cNvPr id="4" name="Table 11">
            <a:extLst>
              <a:ext uri="{FF2B5EF4-FFF2-40B4-BE49-F238E27FC236}">
                <a16:creationId xmlns:a16="http://schemas.microsoft.com/office/drawing/2014/main" id="{F0F5AD0F-D2F9-F7BE-5135-9EFEE26A5468}"/>
              </a:ext>
            </a:extLst>
          </p:cNvPr>
          <p:cNvGraphicFramePr>
            <a:graphicFrameLocks noGrp="1"/>
          </p:cNvGraphicFramePr>
          <p:nvPr>
            <p:extLst>
              <p:ext uri="{D42A27DB-BD31-4B8C-83A1-F6EECF244321}">
                <p14:modId xmlns:p14="http://schemas.microsoft.com/office/powerpoint/2010/main" val="1968710612"/>
              </p:ext>
            </p:extLst>
          </p:nvPr>
        </p:nvGraphicFramePr>
        <p:xfrm>
          <a:off x="1186957" y="1509291"/>
          <a:ext cx="9818083" cy="4236720"/>
        </p:xfrm>
        <a:graphic>
          <a:graphicData uri="http://schemas.openxmlformats.org/drawingml/2006/table">
            <a:tbl>
              <a:tblPr firstRow="1" bandRow="1">
                <a:tableStyleId>{5C22544A-7EE6-4342-B048-85BDC9FD1C3A}</a:tableStyleId>
              </a:tblPr>
              <a:tblGrid>
                <a:gridCol w="1456581">
                  <a:extLst>
                    <a:ext uri="{9D8B030D-6E8A-4147-A177-3AD203B41FA5}">
                      <a16:colId xmlns:a16="http://schemas.microsoft.com/office/drawing/2014/main" val="459321232"/>
                    </a:ext>
                  </a:extLst>
                </a:gridCol>
                <a:gridCol w="512320">
                  <a:extLst>
                    <a:ext uri="{9D8B030D-6E8A-4147-A177-3AD203B41FA5}">
                      <a16:colId xmlns:a16="http://schemas.microsoft.com/office/drawing/2014/main" val="3220091415"/>
                    </a:ext>
                  </a:extLst>
                </a:gridCol>
                <a:gridCol w="7849182">
                  <a:extLst>
                    <a:ext uri="{9D8B030D-6E8A-4147-A177-3AD203B41FA5}">
                      <a16:colId xmlns:a16="http://schemas.microsoft.com/office/drawing/2014/main" val="3376957942"/>
                    </a:ext>
                  </a:extLst>
                </a:gridCol>
              </a:tblGrid>
              <a:tr h="32915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kern="1200">
                          <a:solidFill>
                            <a:schemeClr val="bg1"/>
                          </a:solidFill>
                          <a:latin typeface="KaiTi" panose="02010609060101010101" pitchFamily="49" charset="-122"/>
                          <a:ea typeface="KaiTi" panose="02010609060101010101" pitchFamily="49" charset="-122"/>
                          <a:cs typeface="+mn-cs"/>
                        </a:rPr>
                        <a:t>Z</a:t>
                      </a:r>
                      <a:r>
                        <a:rPr lang="zh-CN" altLang="en-US" sz="1800" b="1" kern="1200">
                          <a:solidFill>
                            <a:schemeClr val="bg1"/>
                          </a:solidFill>
                          <a:latin typeface="KaiTi" panose="02010609060101010101" pitchFamily="49" charset="-122"/>
                          <a:ea typeface="KaiTi" panose="02010609060101010101" pitchFamily="49" charset="-122"/>
                          <a:cs typeface="+mn-cs"/>
                        </a:rPr>
                        <a:t>字签证申请</a:t>
                      </a:r>
                      <a:endParaRPr lang="en-GB" sz="1800" b="1" kern="1200">
                        <a:solidFill>
                          <a:schemeClr val="bg1"/>
                        </a:solidFill>
                        <a:latin typeface="KaiTi" panose="02010609060101010101" pitchFamily="49" charset="-122"/>
                        <a:ea typeface="KaiTi" panose="02010609060101010101" pitchFamily="49" charset="-122"/>
                        <a:cs typeface="+mn-cs"/>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77657793"/>
                  </a:ext>
                </a:extLst>
              </a:tr>
              <a:tr h="329155">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方式</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2000" kern="1200">
                          <a:solidFill>
                            <a:schemeClr val="tx1"/>
                          </a:solidFill>
                          <a:latin typeface="KaiTi" panose="02010609060101010101" pitchFamily="49" charset="-122"/>
                          <a:ea typeface="KaiTi" panose="02010609060101010101" pitchFamily="49" charset="-122"/>
                          <a:cs typeface="+mn-cs"/>
                        </a:rPr>
                        <a:t>：</a:t>
                      </a:r>
                      <a:endParaRPr lang="en-US" altLang="zh-CN"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2000" kern="1200">
                          <a:solidFill>
                            <a:schemeClr val="tx1"/>
                          </a:solidFill>
                          <a:latin typeface="KaiTi" panose="02010609060101010101" pitchFamily="49" charset="-122"/>
                          <a:ea typeface="KaiTi" panose="02010609060101010101" pitchFamily="49" charset="-122"/>
                          <a:cs typeface="+mn-cs"/>
                          <a:hlinkClick r:id="rId2"/>
                        </a:rPr>
                        <a:t>线上</a:t>
                      </a:r>
                      <a:endParaRPr lang="en-US" altLang="zh-CN" sz="20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3190369741"/>
                  </a:ext>
                </a:extLst>
              </a:tr>
              <a:tr h="329155">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办理方</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实习生</a:t>
                      </a:r>
                      <a:endParaRPr lang="en-GB" sz="20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3871958227"/>
                  </a:ext>
                </a:extLst>
              </a:tr>
              <a:tr h="536809">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材料</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buFont typeface="Arial" panose="020B0604020202020204" pitchFamily="34" charset="0"/>
                        <a:buNone/>
                      </a:pPr>
                      <a:r>
                        <a:rPr lang="zh-CN" altLang="en-US" sz="2000">
                          <a:latin typeface="KaiTi" panose="02010609060101010101" pitchFamily="49" charset="-122"/>
                          <a:ea typeface="KaiTi" panose="02010609060101010101" pitchFamily="49" charset="-122"/>
                        </a:rPr>
                        <a:t>签证申请表以及</a:t>
                      </a:r>
                      <a:r>
                        <a:rPr lang="zh-CN" altLang="en-US" sz="2000">
                          <a:latin typeface="KaiTi" panose="02010609060101010101" pitchFamily="49" charset="-122"/>
                          <a:ea typeface="KaiTi" panose="02010609060101010101" pitchFamily="49" charset="-122"/>
                          <a:hlinkClick r:id="rId3"/>
                        </a:rPr>
                        <a:t>其他支持文件</a:t>
                      </a:r>
                      <a:endParaRPr lang="en-US" altLang="zh-CN" sz="2000">
                        <a:latin typeface="KaiTi" panose="02010609060101010101" pitchFamily="49" charset="-122"/>
                        <a:ea typeface="KaiTi" panose="02010609060101010101" pitchFamily="49" charset="-122"/>
                      </a:endParaRPr>
                    </a:p>
                    <a:p>
                      <a:pPr marL="0" indent="0">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实习生护照原件 </a:t>
                      </a:r>
                      <a:r>
                        <a:rPr lang="en-US" altLang="zh-CN" sz="2000" kern="1200">
                          <a:solidFill>
                            <a:schemeClr val="tx1"/>
                          </a:solidFill>
                          <a:latin typeface="KaiTi" panose="02010609060101010101" pitchFamily="49" charset="-122"/>
                          <a:ea typeface="KaiTi" panose="02010609060101010101" pitchFamily="49" charset="-122"/>
                          <a:cs typeface="+mn-cs"/>
                        </a:rPr>
                        <a:t>(</a:t>
                      </a:r>
                      <a:r>
                        <a:rPr lang="zh-CN" altLang="en-US" sz="2000" kern="1200">
                          <a:solidFill>
                            <a:schemeClr val="tx1"/>
                          </a:solidFill>
                          <a:latin typeface="KaiTi" panose="02010609060101010101" pitchFamily="49" charset="-122"/>
                          <a:ea typeface="KaiTi" panose="02010609060101010101" pitchFamily="49" charset="-122"/>
                          <a:cs typeface="+mn-cs"/>
                        </a:rPr>
                        <a:t>有效期超过</a:t>
                      </a:r>
                      <a:r>
                        <a:rPr lang="en-US" altLang="zh-CN" sz="2000" kern="1200">
                          <a:solidFill>
                            <a:schemeClr val="tx1"/>
                          </a:solidFill>
                          <a:latin typeface="KaiTi" panose="02010609060101010101" pitchFamily="49" charset="-122"/>
                          <a:ea typeface="KaiTi" panose="02010609060101010101" pitchFamily="49" charset="-122"/>
                          <a:cs typeface="+mn-cs"/>
                        </a:rPr>
                        <a:t>6</a:t>
                      </a:r>
                      <a:r>
                        <a:rPr lang="zh-CN" altLang="en-US" sz="2000" kern="1200">
                          <a:solidFill>
                            <a:schemeClr val="tx1"/>
                          </a:solidFill>
                          <a:latin typeface="KaiTi" panose="02010609060101010101" pitchFamily="49" charset="-122"/>
                          <a:ea typeface="KaiTi" panose="02010609060101010101" pitchFamily="49" charset="-122"/>
                          <a:cs typeface="+mn-cs"/>
                        </a:rPr>
                        <a:t>个月）</a:t>
                      </a:r>
                      <a:endParaRPr lang="en-US" altLang="zh-CN" sz="2000" kern="1200">
                        <a:solidFill>
                          <a:schemeClr val="tx1"/>
                        </a:solidFill>
                        <a:latin typeface="KaiTi" panose="02010609060101010101" pitchFamily="49" charset="-122"/>
                        <a:ea typeface="KaiTi" panose="02010609060101010101" pitchFamily="49" charset="-122"/>
                        <a:cs typeface="+mn-cs"/>
                      </a:endParaRPr>
                    </a:p>
                    <a:p>
                      <a:pPr marL="0" indent="0">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实习生头像</a:t>
                      </a:r>
                      <a:endParaRPr lang="en-US" altLang="zh-CN" sz="2000" kern="1200">
                        <a:solidFill>
                          <a:schemeClr val="tx1"/>
                        </a:solidFill>
                        <a:latin typeface="KaiTi" panose="02010609060101010101" pitchFamily="49" charset="-122"/>
                        <a:ea typeface="KaiTi" panose="02010609060101010101" pitchFamily="49" charset="-122"/>
                        <a:cs typeface="+mn-cs"/>
                      </a:endParaRPr>
                    </a:p>
                    <a:p>
                      <a:pPr marL="0" indent="0">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外国人来华工作许可通知（中新青年实习交流计划）</a:t>
                      </a:r>
                      <a:endParaRPr lang="en-US" altLang="zh-CN" sz="2000" kern="1200">
                        <a:solidFill>
                          <a:schemeClr val="tx1"/>
                        </a:solidFill>
                        <a:latin typeface="KaiTi" panose="02010609060101010101" pitchFamily="49" charset="-122"/>
                        <a:ea typeface="KaiTi" panose="02010609060101010101" pitchFamily="49" charset="-122"/>
                        <a:cs typeface="+mn-cs"/>
                      </a:endParaRPr>
                    </a:p>
                    <a:p>
                      <a:pPr marL="0" indent="0">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实习合约</a:t>
                      </a:r>
                      <a:endParaRPr lang="en-US" altLang="zh-CN" sz="2000" kern="1200">
                        <a:solidFill>
                          <a:schemeClr val="tx1"/>
                        </a:solidFill>
                        <a:latin typeface="KaiTi" panose="02010609060101010101" pitchFamily="49" charset="-122"/>
                        <a:ea typeface="KaiTi" panose="02010609060101010101" pitchFamily="49" charset="-122"/>
                        <a:cs typeface="+mn-cs"/>
                      </a:endParaRPr>
                    </a:p>
                    <a:p>
                      <a:pPr marL="0" indent="0">
                        <a:buFont typeface="Arial" panose="020B0604020202020204" pitchFamily="34" charset="0"/>
                        <a:buNone/>
                      </a:pPr>
                      <a:r>
                        <a:rPr lang="en-US" altLang="zh-CN" sz="2000" kern="1200">
                          <a:solidFill>
                            <a:schemeClr val="tx1"/>
                          </a:solidFill>
                          <a:latin typeface="KaiTi" panose="02010609060101010101" pitchFamily="49" charset="-122"/>
                          <a:ea typeface="KaiTi" panose="02010609060101010101" pitchFamily="49" charset="-122"/>
                          <a:cs typeface="+mn-cs"/>
                        </a:rPr>
                        <a:t>《</a:t>
                      </a:r>
                      <a:r>
                        <a:rPr lang="zh-CN" altLang="en-US" sz="2000" kern="1200">
                          <a:solidFill>
                            <a:schemeClr val="tx1"/>
                          </a:solidFill>
                          <a:latin typeface="KaiTi" panose="02010609060101010101" pitchFamily="49" charset="-122"/>
                          <a:ea typeface="KaiTi" panose="02010609060101010101" pitchFamily="49" charset="-122"/>
                          <a:cs typeface="+mn-cs"/>
                        </a:rPr>
                        <a:t>确认函</a:t>
                      </a:r>
                      <a:r>
                        <a:rPr lang="en-US" altLang="zh-CN" sz="2000" kern="1200">
                          <a:solidFill>
                            <a:schemeClr val="tx1"/>
                          </a:solidFill>
                          <a:latin typeface="KaiTi" panose="02010609060101010101" pitchFamily="49" charset="-122"/>
                          <a:ea typeface="KaiTi" panose="02010609060101010101" pitchFamily="49" charset="-122"/>
                          <a:cs typeface="+mn-cs"/>
                        </a:rPr>
                        <a:t>》</a:t>
                      </a:r>
                    </a:p>
                  </a:txBody>
                  <a:tcPr/>
                </a:tc>
                <a:extLst>
                  <a:ext uri="{0D108BD9-81ED-4DB2-BD59-A6C34878D82A}">
                    <a16:rowId xmlns:a16="http://schemas.microsoft.com/office/drawing/2014/main" val="1393661420"/>
                  </a:ext>
                </a:extLst>
              </a:tr>
              <a:tr h="329155">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费用</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en-US" sz="2000" kern="1200">
                          <a:solidFill>
                            <a:schemeClr val="tx1"/>
                          </a:solidFill>
                          <a:latin typeface="KaiTi" panose="02010609060101010101" pitchFamily="49" charset="-122"/>
                          <a:ea typeface="KaiTi" panose="02010609060101010101" pitchFamily="49" charset="-122"/>
                          <a:cs typeface="+mn-cs"/>
                          <a:hlinkClick r:id="rId4"/>
                        </a:rPr>
                        <a:t>86</a:t>
                      </a:r>
                      <a:r>
                        <a:rPr lang="zh-CN" altLang="en-US" sz="2000" kern="1200">
                          <a:solidFill>
                            <a:schemeClr val="tx1"/>
                          </a:solidFill>
                          <a:latin typeface="KaiTi" panose="02010609060101010101" pitchFamily="49" charset="-122"/>
                          <a:ea typeface="KaiTi" panose="02010609060101010101" pitchFamily="49" charset="-122"/>
                          <a:cs typeface="+mn-cs"/>
                          <a:hlinkClick r:id="rId4"/>
                        </a:rPr>
                        <a:t>至</a:t>
                      </a:r>
                      <a:r>
                        <a:rPr lang="en-US" altLang="zh-CN" sz="2000" kern="1200">
                          <a:solidFill>
                            <a:schemeClr val="tx1"/>
                          </a:solidFill>
                          <a:latin typeface="KaiTi" panose="02010609060101010101" pitchFamily="49" charset="-122"/>
                          <a:ea typeface="KaiTi" panose="02010609060101010101" pitchFamily="49" charset="-122"/>
                          <a:cs typeface="+mn-cs"/>
                          <a:hlinkClick r:id="rId4"/>
                        </a:rPr>
                        <a:t>216</a:t>
                      </a:r>
                      <a:r>
                        <a:rPr lang="zh-CN" altLang="en-US" sz="2000" kern="1200">
                          <a:solidFill>
                            <a:schemeClr val="tx1"/>
                          </a:solidFill>
                          <a:latin typeface="KaiTi" panose="02010609060101010101" pitchFamily="49" charset="-122"/>
                          <a:ea typeface="KaiTi" panose="02010609060101010101" pitchFamily="49" charset="-122"/>
                          <a:cs typeface="+mn-cs"/>
                          <a:hlinkClick r:id="rId4"/>
                        </a:rPr>
                        <a:t>新元</a:t>
                      </a:r>
                      <a:endParaRPr lang="en-GB" sz="20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2388124347"/>
                  </a:ext>
                </a:extLst>
              </a:tr>
              <a:tr h="329155">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时间</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a:t>
                      </a:r>
                      <a:endParaRPr lang="en-GB" sz="20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en-US" altLang="zh-CN" sz="2000" kern="1200">
                          <a:solidFill>
                            <a:schemeClr val="tx1"/>
                          </a:solidFill>
                          <a:latin typeface="KaiTi" panose="02010609060101010101" pitchFamily="49" charset="-122"/>
                          <a:ea typeface="KaiTi" panose="02010609060101010101" pitchFamily="49" charset="-122"/>
                          <a:cs typeface="+mn-cs"/>
                        </a:rPr>
                        <a:t>4</a:t>
                      </a:r>
                      <a:r>
                        <a:rPr lang="zh-CN" altLang="en-US" sz="2000" kern="1200">
                          <a:solidFill>
                            <a:schemeClr val="tx1"/>
                          </a:solidFill>
                          <a:latin typeface="KaiTi" panose="02010609060101010101" pitchFamily="49" charset="-122"/>
                          <a:ea typeface="KaiTi" panose="02010609060101010101" pitchFamily="49" charset="-122"/>
                          <a:cs typeface="+mn-cs"/>
                        </a:rPr>
                        <a:t>个工作日（如审查一次通过）</a:t>
                      </a:r>
                      <a:endParaRPr lang="en-US" altLang="zh-CN" sz="2000" kern="1200">
                        <a:solidFill>
                          <a:schemeClr val="tx1"/>
                        </a:solidFill>
                        <a:latin typeface="KaiTi" panose="02010609060101010101" pitchFamily="49" charset="-122"/>
                        <a:ea typeface="KaiTi" panose="02010609060101010101" pitchFamily="49" charset="-122"/>
                        <a:cs typeface="+mn-cs"/>
                      </a:endParaRPr>
                    </a:p>
                    <a:p>
                      <a:pPr marL="0" indent="0" algn="just" defTabSz="800100" rtl="0" eaLnBrk="1" latinLnBrk="0" hangingPunct="1">
                        <a:lnSpc>
                          <a:spcPct val="90000"/>
                        </a:lnSpc>
                        <a:spcBef>
                          <a:spcPct val="0"/>
                        </a:spcBef>
                        <a:buFont typeface="Arial" panose="020B0604020202020204" pitchFamily="34" charset="0"/>
                        <a:buNone/>
                      </a:pPr>
                      <a:r>
                        <a:rPr lang="zh-CN" altLang="en-US" sz="2000" kern="1200">
                          <a:solidFill>
                            <a:schemeClr val="tx1"/>
                          </a:solidFill>
                          <a:latin typeface="KaiTi" panose="02010609060101010101" pitchFamily="49" charset="-122"/>
                          <a:ea typeface="KaiTi" panose="02010609060101010101" pitchFamily="49" charset="-122"/>
                          <a:cs typeface="+mn-cs"/>
                        </a:rPr>
                        <a:t>但由于近期很多人申请赴华签证，因此建议实习生在出发前</a:t>
                      </a:r>
                      <a:r>
                        <a:rPr lang="en-US" altLang="zh-CN" sz="2000" kern="1200">
                          <a:solidFill>
                            <a:schemeClr val="tx1"/>
                          </a:solidFill>
                          <a:latin typeface="KaiTi" panose="02010609060101010101" pitchFamily="49" charset="-122"/>
                          <a:ea typeface="KaiTi" panose="02010609060101010101" pitchFamily="49" charset="-122"/>
                          <a:cs typeface="+mn-cs"/>
                        </a:rPr>
                        <a:t>1-2</a:t>
                      </a:r>
                      <a:r>
                        <a:rPr lang="zh-CN" altLang="en-US" sz="2000" kern="1200">
                          <a:solidFill>
                            <a:schemeClr val="tx1"/>
                          </a:solidFill>
                          <a:latin typeface="KaiTi" panose="02010609060101010101" pitchFamily="49" charset="-122"/>
                          <a:ea typeface="KaiTi" panose="02010609060101010101" pitchFamily="49" charset="-122"/>
                          <a:cs typeface="+mn-cs"/>
                        </a:rPr>
                        <a:t>个月开始办理签证。</a:t>
                      </a:r>
                      <a:endParaRPr lang="en-GB" sz="20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1262832288"/>
                  </a:ext>
                </a:extLst>
              </a:tr>
            </a:tbl>
          </a:graphicData>
        </a:graphic>
      </p:graphicFrame>
    </p:spTree>
    <p:extLst>
      <p:ext uri="{BB962C8B-B14F-4D97-AF65-F5344CB8AC3E}">
        <p14:creationId xmlns:p14="http://schemas.microsoft.com/office/powerpoint/2010/main" val="1539870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F84E755-69A5-04C6-6ED7-284110FFC2CB}"/>
              </a:ext>
            </a:extLst>
          </p:cNvPr>
          <p:cNvSpPr>
            <a:spLocks noGrp="1"/>
          </p:cNvSpPr>
          <p:nvPr>
            <p:ph type="subTitle" idx="1"/>
          </p:nvPr>
        </p:nvSpPr>
        <p:spPr>
          <a:xfrm>
            <a:off x="993273" y="623216"/>
            <a:ext cx="10205453" cy="795256"/>
          </a:xfrm>
        </p:spPr>
        <p:txBody>
          <a:bodyPr>
            <a:noAutofit/>
          </a:bodyPr>
          <a:lstStyle/>
          <a:p>
            <a:pPr lvl="0" indent="0" algn="l" defTabSz="800100">
              <a:lnSpc>
                <a:spcPct val="90000"/>
              </a:lnSpc>
              <a:spcBef>
                <a:spcPct val="0"/>
              </a:spcBef>
              <a:buNone/>
            </a:pPr>
            <a:r>
              <a:rPr lang="en-US" altLang="zh-CN" sz="5000" b="1">
                <a:solidFill>
                  <a:schemeClr val="accent1">
                    <a:lumMod val="75000"/>
                  </a:schemeClr>
                </a:solidFill>
                <a:latin typeface="KaiTi" panose="02010609060101010101" pitchFamily="49" charset="-122"/>
                <a:ea typeface="KaiTi" panose="02010609060101010101" pitchFamily="49" charset="-122"/>
              </a:rPr>
              <a:t>《</a:t>
            </a:r>
            <a:r>
              <a:rPr lang="zh-CN" altLang="en-US" sz="5000" b="1">
                <a:solidFill>
                  <a:schemeClr val="accent1">
                    <a:lumMod val="75000"/>
                  </a:schemeClr>
                </a:solidFill>
                <a:latin typeface="KaiTi" panose="02010609060101010101" pitchFamily="49" charset="-122"/>
                <a:ea typeface="KaiTi" panose="02010609060101010101" pitchFamily="49" charset="-122"/>
              </a:rPr>
              <a:t>外国人工作许可证</a:t>
            </a:r>
            <a:r>
              <a:rPr lang="en-US" altLang="zh-CN" sz="5000" b="1">
                <a:solidFill>
                  <a:schemeClr val="accent1">
                    <a:lumMod val="75000"/>
                  </a:schemeClr>
                </a:solidFill>
                <a:latin typeface="KaiTi" panose="02010609060101010101" pitchFamily="49" charset="-122"/>
                <a:ea typeface="KaiTi" panose="02010609060101010101" pitchFamily="49" charset="-122"/>
              </a:rPr>
              <a:t>》</a:t>
            </a:r>
          </a:p>
        </p:txBody>
      </p:sp>
      <p:graphicFrame>
        <p:nvGraphicFramePr>
          <p:cNvPr id="3" name="Table 11">
            <a:extLst>
              <a:ext uri="{FF2B5EF4-FFF2-40B4-BE49-F238E27FC236}">
                <a16:creationId xmlns:a16="http://schemas.microsoft.com/office/drawing/2014/main" id="{75E32E79-7843-FCB2-46FE-365B209E413A}"/>
              </a:ext>
            </a:extLst>
          </p:cNvPr>
          <p:cNvGraphicFramePr>
            <a:graphicFrameLocks noGrp="1"/>
          </p:cNvGraphicFramePr>
          <p:nvPr>
            <p:extLst>
              <p:ext uri="{D42A27DB-BD31-4B8C-83A1-F6EECF244321}">
                <p14:modId xmlns:p14="http://schemas.microsoft.com/office/powerpoint/2010/main" val="213235335"/>
              </p:ext>
            </p:extLst>
          </p:nvPr>
        </p:nvGraphicFramePr>
        <p:xfrm>
          <a:off x="1186957" y="2141053"/>
          <a:ext cx="9818083" cy="3444496"/>
        </p:xfrm>
        <a:graphic>
          <a:graphicData uri="http://schemas.openxmlformats.org/drawingml/2006/table">
            <a:tbl>
              <a:tblPr firstRow="1" bandRow="1">
                <a:tableStyleId>{5C22544A-7EE6-4342-B048-85BDC9FD1C3A}</a:tableStyleId>
              </a:tblPr>
              <a:tblGrid>
                <a:gridCol w="1456581">
                  <a:extLst>
                    <a:ext uri="{9D8B030D-6E8A-4147-A177-3AD203B41FA5}">
                      <a16:colId xmlns:a16="http://schemas.microsoft.com/office/drawing/2014/main" val="459321232"/>
                    </a:ext>
                  </a:extLst>
                </a:gridCol>
                <a:gridCol w="512320">
                  <a:extLst>
                    <a:ext uri="{9D8B030D-6E8A-4147-A177-3AD203B41FA5}">
                      <a16:colId xmlns:a16="http://schemas.microsoft.com/office/drawing/2014/main" val="3220091415"/>
                    </a:ext>
                  </a:extLst>
                </a:gridCol>
                <a:gridCol w="7849182">
                  <a:extLst>
                    <a:ext uri="{9D8B030D-6E8A-4147-A177-3AD203B41FA5}">
                      <a16:colId xmlns:a16="http://schemas.microsoft.com/office/drawing/2014/main" val="3376957942"/>
                    </a:ext>
                  </a:extLst>
                </a:gridCol>
              </a:tblGrid>
              <a:tr h="20989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kern="1200">
                          <a:solidFill>
                            <a:schemeClr val="bg1"/>
                          </a:solidFill>
                          <a:latin typeface="KaiTi" panose="02010609060101010101" pitchFamily="49" charset="-122"/>
                          <a:ea typeface="KaiTi" panose="02010609060101010101" pitchFamily="49" charset="-122"/>
                          <a:cs typeface="+mn-cs"/>
                        </a:rPr>
                        <a:t>外国人工作许可证申领</a:t>
                      </a:r>
                      <a:endParaRPr lang="en-GB" sz="1600" b="1" kern="1200">
                        <a:solidFill>
                          <a:schemeClr val="bg1"/>
                        </a:solidFill>
                        <a:latin typeface="KaiTi" panose="02010609060101010101" pitchFamily="49" charset="-122"/>
                        <a:ea typeface="KaiTi" panose="02010609060101010101" pitchFamily="49" charset="-122"/>
                        <a:cs typeface="+mn-cs"/>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77657793"/>
                  </a:ext>
                </a:extLst>
              </a:tr>
              <a:tr h="211805">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方式</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1600" kern="1200">
                          <a:solidFill>
                            <a:schemeClr val="tx1"/>
                          </a:solidFill>
                          <a:latin typeface="KaiTi" panose="02010609060101010101" pitchFamily="49" charset="-122"/>
                          <a:ea typeface="KaiTi" panose="02010609060101010101" pitchFamily="49" charset="-122"/>
                          <a:cs typeface="+mn-cs"/>
                        </a:rPr>
                        <a:t>：</a:t>
                      </a:r>
                      <a:endParaRPr lang="en-US" altLang="zh-CN"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1600" kern="1200">
                          <a:solidFill>
                            <a:schemeClr val="tx1"/>
                          </a:solidFill>
                          <a:latin typeface="KaiTi" panose="02010609060101010101" pitchFamily="49" charset="-122"/>
                          <a:ea typeface="KaiTi" panose="02010609060101010101" pitchFamily="49" charset="-122"/>
                          <a:cs typeface="+mn-cs"/>
                          <a:hlinkClick r:id="rId2"/>
                        </a:rPr>
                        <a:t>线上</a:t>
                      </a:r>
                      <a:endParaRPr lang="en-US" altLang="zh-CN" sz="16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3190369741"/>
                  </a:ext>
                </a:extLst>
              </a:tr>
              <a:tr h="211805">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办理方</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中国接收单位</a:t>
                      </a:r>
                      <a:endParaRPr lang="en-GB" sz="16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3871958227"/>
                  </a:ext>
                </a:extLst>
              </a:tr>
              <a:tr h="1087649">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材料</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285750" indent="-285750">
                        <a:buFont typeface="Arial" panose="020B0604020202020204" pitchFamily="34" charset="0"/>
                        <a:buChar char="•"/>
                      </a:pPr>
                      <a:r>
                        <a:rPr lang="en-US" altLang="zh-CN" sz="1600" kern="1200">
                          <a:solidFill>
                            <a:schemeClr val="tx1"/>
                          </a:solidFill>
                          <a:latin typeface="KaiTi" panose="02010609060101010101" pitchFamily="49" charset="-122"/>
                          <a:ea typeface="KaiTi" panose="02010609060101010101" pitchFamily="49" charset="-122"/>
                          <a:cs typeface="+mn-cs"/>
                        </a:rPr>
                        <a:t>Z</a:t>
                      </a:r>
                      <a:r>
                        <a:rPr lang="zh-CN" altLang="en-US" sz="1600" kern="1200">
                          <a:solidFill>
                            <a:schemeClr val="tx1"/>
                          </a:solidFill>
                          <a:latin typeface="KaiTi" panose="02010609060101010101" pitchFamily="49" charset="-122"/>
                          <a:ea typeface="KaiTi" panose="02010609060101010101" pitchFamily="49" charset="-122"/>
                          <a:cs typeface="+mn-cs"/>
                        </a:rPr>
                        <a:t>字签证或有效拘留许可 （需护照签证页、入境签章页或居留许可信息页）</a:t>
                      </a:r>
                      <a:endParaRPr lang="en-US" altLang="zh-CN" sz="1600" kern="1200">
                        <a:solidFill>
                          <a:schemeClr val="tx1"/>
                        </a:solidFill>
                        <a:latin typeface="KaiTi" panose="02010609060101010101" pitchFamily="49" charset="-122"/>
                        <a:ea typeface="KaiTi" panose="02010609060101010101" pitchFamily="49" charset="-122"/>
                        <a:cs typeface="+mn-cs"/>
                      </a:endParaRPr>
                    </a:p>
                    <a:p>
                      <a:pPr marL="285750" indent="-285750">
                        <a:buFont typeface="Arial" panose="020B0604020202020204" pitchFamily="34" charset="0"/>
                        <a:buChar char="•"/>
                      </a:pPr>
                      <a:r>
                        <a:rPr lang="zh-CN" altLang="en-US" sz="1600" kern="1200">
                          <a:solidFill>
                            <a:schemeClr val="tx1"/>
                          </a:solidFill>
                          <a:latin typeface="KaiTi" panose="02010609060101010101" pitchFamily="49" charset="-122"/>
                          <a:ea typeface="KaiTi" panose="02010609060101010101" pitchFamily="49" charset="-122"/>
                          <a:cs typeface="+mn-cs"/>
                        </a:rPr>
                        <a:t>实习合同 （需盖章页（签字））</a:t>
                      </a:r>
                      <a:endParaRPr lang="en-US" altLang="zh-CN" sz="1600" kern="1200">
                        <a:solidFill>
                          <a:schemeClr val="tx1"/>
                        </a:solidFill>
                        <a:latin typeface="KaiTi" panose="02010609060101010101" pitchFamily="49" charset="-122"/>
                        <a:ea typeface="KaiTi" panose="02010609060101010101" pitchFamily="49" charset="-122"/>
                        <a:cs typeface="+mn-cs"/>
                      </a:endParaRPr>
                    </a:p>
                    <a:p>
                      <a:pPr marL="742950" lvl="1" indent="-285750">
                        <a:buFont typeface="Courier New" panose="02070309020205020404" pitchFamily="49" charset="0"/>
                        <a:buChar char="o"/>
                      </a:pPr>
                      <a:r>
                        <a:rPr lang="zh-CN" altLang="en-US" sz="1600" kern="1200">
                          <a:solidFill>
                            <a:schemeClr val="tx1"/>
                          </a:solidFill>
                          <a:latin typeface="KaiTi" panose="02010609060101010101" pitchFamily="49" charset="-122"/>
                          <a:ea typeface="KaiTi" panose="02010609060101010101" pitchFamily="49" charset="-122"/>
                          <a:cs typeface="+mn-cs"/>
                        </a:rPr>
                        <a:t>申请</a:t>
                      </a:r>
                      <a:r>
                        <a:rPr lang="en-US" altLang="zh-CN" sz="1600" kern="1200">
                          <a:solidFill>
                            <a:schemeClr val="tx1"/>
                          </a:solidFill>
                          <a:latin typeface="KaiTi" panose="02010609060101010101" pitchFamily="49" charset="-122"/>
                          <a:ea typeface="KaiTi" panose="02010609060101010101" pitchFamily="49" charset="-122"/>
                          <a:cs typeface="+mn-cs"/>
                        </a:rPr>
                        <a:t>《</a:t>
                      </a:r>
                      <a:r>
                        <a:rPr lang="zh-CN" altLang="en-US" sz="1600" kern="1200">
                          <a:solidFill>
                            <a:schemeClr val="tx1"/>
                          </a:solidFill>
                          <a:latin typeface="KaiTi" panose="02010609060101010101" pitchFamily="49" charset="-122"/>
                          <a:ea typeface="KaiTi" panose="02010609060101010101" pitchFamily="49" charset="-122"/>
                          <a:cs typeface="+mn-cs"/>
                        </a:rPr>
                        <a:t>外国人工作许可通知</a:t>
                      </a:r>
                      <a:r>
                        <a:rPr lang="en-US" altLang="zh-CN" sz="1600" kern="1200">
                          <a:solidFill>
                            <a:schemeClr val="tx1"/>
                          </a:solidFill>
                          <a:latin typeface="KaiTi" panose="02010609060101010101" pitchFamily="49" charset="-122"/>
                          <a:ea typeface="KaiTi" panose="02010609060101010101" pitchFamily="49" charset="-122"/>
                          <a:cs typeface="+mn-cs"/>
                        </a:rPr>
                        <a:t>》</a:t>
                      </a:r>
                      <a:r>
                        <a:rPr lang="zh-CN" altLang="en-US" sz="1600" kern="1200">
                          <a:solidFill>
                            <a:schemeClr val="tx1"/>
                          </a:solidFill>
                          <a:latin typeface="KaiTi" panose="02010609060101010101" pitchFamily="49" charset="-122"/>
                          <a:ea typeface="KaiTi" panose="02010609060101010101" pitchFamily="49" charset="-122"/>
                          <a:cs typeface="+mn-cs"/>
                        </a:rPr>
                        <a:t>时未提供的应提供。</a:t>
                      </a:r>
                      <a:endParaRPr lang="en-US" altLang="zh-CN" sz="1600" kern="1200">
                        <a:solidFill>
                          <a:schemeClr val="tx1"/>
                        </a:solidFill>
                        <a:latin typeface="KaiTi" panose="02010609060101010101" pitchFamily="49" charset="-122"/>
                        <a:ea typeface="KaiTi" panose="02010609060101010101" pitchFamily="49" charset="-122"/>
                        <a:cs typeface="+mn-cs"/>
                      </a:endParaRPr>
                    </a:p>
                    <a:p>
                      <a:pPr marL="285750" indent="-285750">
                        <a:buFont typeface="Arial" panose="020B0604020202020204" pitchFamily="34" charset="0"/>
                        <a:buChar char="•"/>
                      </a:pPr>
                      <a:r>
                        <a:rPr lang="zh-CN" altLang="en-US" sz="1600" kern="1200">
                          <a:solidFill>
                            <a:schemeClr val="tx1"/>
                          </a:solidFill>
                          <a:latin typeface="KaiTi" panose="02010609060101010101" pitchFamily="49" charset="-122"/>
                          <a:ea typeface="KaiTi" panose="02010609060101010101" pitchFamily="49" charset="-122"/>
                          <a:cs typeface="+mn-cs"/>
                        </a:rPr>
                        <a:t>体检证明 （中国检验检疫机构出具的境外人员体格检查记录验证证明或健康检查证明书，签发时间在</a:t>
                      </a:r>
                      <a:r>
                        <a:rPr lang="en-US" altLang="zh-CN" sz="1600" kern="1200">
                          <a:solidFill>
                            <a:schemeClr val="tx1"/>
                          </a:solidFill>
                          <a:latin typeface="KaiTi" panose="02010609060101010101" pitchFamily="49" charset="-122"/>
                          <a:ea typeface="KaiTi" panose="02010609060101010101" pitchFamily="49" charset="-122"/>
                          <a:cs typeface="+mn-cs"/>
                        </a:rPr>
                        <a:t>6</a:t>
                      </a:r>
                      <a:r>
                        <a:rPr lang="zh-CN" altLang="en-US" sz="1600" kern="1200">
                          <a:solidFill>
                            <a:schemeClr val="tx1"/>
                          </a:solidFill>
                          <a:latin typeface="KaiTi" panose="02010609060101010101" pitchFamily="49" charset="-122"/>
                          <a:ea typeface="KaiTi" panose="02010609060101010101" pitchFamily="49" charset="-122"/>
                          <a:cs typeface="+mn-cs"/>
                        </a:rPr>
                        <a:t>个月内）</a:t>
                      </a:r>
                      <a:endParaRPr lang="en-US" altLang="zh-CN" sz="1600" kern="1200">
                        <a:solidFill>
                          <a:schemeClr val="tx1"/>
                        </a:solidFill>
                        <a:latin typeface="KaiTi" panose="02010609060101010101" pitchFamily="49" charset="-122"/>
                        <a:ea typeface="KaiTi" panose="02010609060101010101" pitchFamily="49"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zh-CN" altLang="en-US" sz="1600" kern="1200">
                          <a:solidFill>
                            <a:schemeClr val="tx1"/>
                          </a:solidFill>
                          <a:latin typeface="KaiTi" panose="02010609060101010101" pitchFamily="49" charset="-122"/>
                          <a:ea typeface="KaiTi" panose="02010609060101010101" pitchFamily="49" charset="-122"/>
                          <a:cs typeface="+mn-cs"/>
                        </a:rPr>
                        <a:t>申请</a:t>
                      </a:r>
                      <a:r>
                        <a:rPr lang="en-US" altLang="zh-CN" sz="1600" kern="1200">
                          <a:solidFill>
                            <a:schemeClr val="tx1"/>
                          </a:solidFill>
                          <a:latin typeface="KaiTi" panose="02010609060101010101" pitchFamily="49" charset="-122"/>
                          <a:ea typeface="KaiTi" panose="02010609060101010101" pitchFamily="49" charset="-122"/>
                          <a:cs typeface="+mn-cs"/>
                        </a:rPr>
                        <a:t>《</a:t>
                      </a:r>
                      <a:r>
                        <a:rPr lang="zh-CN" altLang="en-US" sz="1600" kern="1200">
                          <a:solidFill>
                            <a:schemeClr val="tx1"/>
                          </a:solidFill>
                          <a:latin typeface="KaiTi" panose="02010609060101010101" pitchFamily="49" charset="-122"/>
                          <a:ea typeface="KaiTi" panose="02010609060101010101" pitchFamily="49" charset="-122"/>
                          <a:cs typeface="+mn-cs"/>
                        </a:rPr>
                        <a:t>外国人工作许可通知</a:t>
                      </a:r>
                      <a:r>
                        <a:rPr lang="en-US" altLang="zh-CN" sz="1600" kern="1200">
                          <a:solidFill>
                            <a:schemeClr val="tx1"/>
                          </a:solidFill>
                          <a:latin typeface="KaiTi" panose="02010609060101010101" pitchFamily="49" charset="-122"/>
                          <a:ea typeface="KaiTi" panose="02010609060101010101" pitchFamily="49" charset="-122"/>
                          <a:cs typeface="+mn-cs"/>
                        </a:rPr>
                        <a:t>》</a:t>
                      </a:r>
                      <a:r>
                        <a:rPr lang="zh-CN" altLang="en-US" sz="1600" kern="1200">
                          <a:solidFill>
                            <a:schemeClr val="tx1"/>
                          </a:solidFill>
                          <a:latin typeface="KaiTi" panose="02010609060101010101" pitchFamily="49" charset="-122"/>
                          <a:ea typeface="KaiTi" panose="02010609060101010101" pitchFamily="49" charset="-122"/>
                          <a:cs typeface="+mn-cs"/>
                        </a:rPr>
                        <a:t>时未提供的应提供。</a:t>
                      </a:r>
                      <a:endParaRPr lang="en-US" altLang="zh-CN" sz="16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1393661420"/>
                  </a:ext>
                </a:extLst>
              </a:tr>
              <a:tr h="211805">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费用</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无</a:t>
                      </a:r>
                      <a:endParaRPr lang="en-GB" sz="16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2388124347"/>
                  </a:ext>
                </a:extLst>
              </a:tr>
              <a:tr h="311024">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时间</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en-US" altLang="zh-CN" sz="1600" kern="1200">
                          <a:solidFill>
                            <a:schemeClr val="tx1"/>
                          </a:solidFill>
                          <a:latin typeface="KaiTi" panose="02010609060101010101" pitchFamily="49" charset="-122"/>
                          <a:ea typeface="KaiTi" panose="02010609060101010101" pitchFamily="49" charset="-122"/>
                          <a:cs typeface="+mn-cs"/>
                        </a:rPr>
                        <a:t>10</a:t>
                      </a:r>
                      <a:r>
                        <a:rPr lang="zh-CN" altLang="en-US" sz="1600" kern="1200">
                          <a:solidFill>
                            <a:schemeClr val="tx1"/>
                          </a:solidFill>
                          <a:latin typeface="KaiTi" panose="02010609060101010101" pitchFamily="49" charset="-122"/>
                          <a:ea typeface="KaiTi" panose="02010609060101010101" pitchFamily="49" charset="-122"/>
                          <a:cs typeface="+mn-cs"/>
                        </a:rPr>
                        <a:t>个工作日（如审查一次通过）</a:t>
                      </a:r>
                      <a:endParaRPr lang="en-US" altLang="zh-CN" sz="16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1262832288"/>
                  </a:ext>
                </a:extLst>
              </a:tr>
              <a:tr h="311024">
                <a:tc gridSpan="3">
                  <a:txBody>
                    <a:bodyPr/>
                    <a:lstStyle/>
                    <a:p>
                      <a:pPr marL="0" indent="0" algn="ctr" defTabSz="800100" rtl="0" eaLnBrk="1" latinLnBrk="0" hangingPunct="1">
                        <a:lnSpc>
                          <a:spcPct val="90000"/>
                        </a:lnSpc>
                        <a:spcBef>
                          <a:spcPct val="0"/>
                        </a:spcBef>
                        <a:buFont typeface="Arial" panose="020B0604020202020204" pitchFamily="34" charset="0"/>
                        <a:buNone/>
                      </a:pPr>
                      <a:r>
                        <a:rPr lang="zh-CN" altLang="en-US" sz="1600" b="1" kern="1200">
                          <a:solidFill>
                            <a:schemeClr val="tx1"/>
                          </a:solidFill>
                          <a:latin typeface="KaiTi" panose="02010609060101010101" pitchFamily="49" charset="-122"/>
                          <a:ea typeface="KaiTi" panose="02010609060101010101" pitchFamily="49" charset="-122"/>
                          <a:cs typeface="+mn-cs"/>
                        </a:rPr>
                        <a:t>材料审批通过的，有关机构作出许可决定，通知现场领取</a:t>
                      </a:r>
                      <a:r>
                        <a:rPr lang="en-US" altLang="zh-CN" sz="1600" b="1" kern="1200">
                          <a:solidFill>
                            <a:schemeClr val="tx1"/>
                          </a:solidFill>
                          <a:latin typeface="KaiTi" panose="02010609060101010101" pitchFamily="49" charset="-122"/>
                          <a:ea typeface="KaiTi" panose="02010609060101010101" pitchFamily="49" charset="-122"/>
                          <a:cs typeface="+mn-cs"/>
                        </a:rPr>
                        <a:t>《</a:t>
                      </a:r>
                      <a:r>
                        <a:rPr lang="zh-CN" altLang="en-US" sz="1600" b="1" kern="1200">
                          <a:solidFill>
                            <a:schemeClr val="tx1"/>
                          </a:solidFill>
                          <a:latin typeface="KaiTi" panose="02010609060101010101" pitchFamily="49" charset="-122"/>
                          <a:ea typeface="KaiTi" panose="02010609060101010101" pitchFamily="49" charset="-122"/>
                          <a:cs typeface="+mn-cs"/>
                        </a:rPr>
                        <a:t>外国人工作许可证</a:t>
                      </a:r>
                      <a:r>
                        <a:rPr lang="en-US" altLang="zh-CN" sz="1600" b="1" kern="1200">
                          <a:solidFill>
                            <a:schemeClr val="tx1"/>
                          </a:solidFill>
                          <a:latin typeface="KaiTi" panose="02010609060101010101" pitchFamily="49" charset="-122"/>
                          <a:ea typeface="KaiTi" panose="02010609060101010101" pitchFamily="49" charset="-122"/>
                          <a:cs typeface="+mn-cs"/>
                        </a:rPr>
                        <a:t>》</a:t>
                      </a:r>
                      <a:endParaRPr lang="en-GB" sz="1600" b="1" kern="1200">
                        <a:solidFill>
                          <a:schemeClr val="tx1"/>
                        </a:solidFill>
                        <a:latin typeface="KaiTi" panose="02010609060101010101" pitchFamily="49" charset="-122"/>
                        <a:ea typeface="KaiTi" panose="02010609060101010101" pitchFamily="49" charset="-122"/>
                        <a:cs typeface="+mn-cs"/>
                      </a:endParaRPr>
                    </a:p>
                  </a:txBody>
                  <a:tcPr/>
                </a:tc>
                <a:tc hMerge="1">
                  <a:txBody>
                    <a:bodyPr/>
                    <a:lstStyle/>
                    <a:p>
                      <a:pPr marL="0" indent="0" algn="just" defTabSz="800100" rtl="0" eaLnBrk="1" latinLnBrk="0" hangingPunct="1">
                        <a:lnSpc>
                          <a:spcPct val="90000"/>
                        </a:lnSpc>
                        <a:spcBef>
                          <a:spcPct val="0"/>
                        </a:spcBef>
                        <a:buFont typeface="Arial" panose="020B0604020202020204" pitchFamily="34" charset="0"/>
                        <a:buNone/>
                      </a:pPr>
                      <a:endParaRPr lang="en-GB" sz="1800" kern="1200">
                        <a:solidFill>
                          <a:schemeClr val="tx1"/>
                        </a:solidFill>
                        <a:latin typeface="KaiTi" panose="02010609060101010101" pitchFamily="49" charset="-122"/>
                        <a:ea typeface="KaiTi" panose="02010609060101010101" pitchFamily="49" charset="-122"/>
                        <a:cs typeface="+mn-cs"/>
                      </a:endParaRPr>
                    </a:p>
                  </a:txBody>
                  <a:tcPr/>
                </a:tc>
                <a:tc hMerge="1">
                  <a:txBody>
                    <a:bodyPr/>
                    <a:lstStyle/>
                    <a:p>
                      <a:pPr marL="0" indent="0" algn="just" defTabSz="800100" rtl="0" eaLnBrk="1" latinLnBrk="0" hangingPunct="1">
                        <a:lnSpc>
                          <a:spcPct val="90000"/>
                        </a:lnSpc>
                        <a:spcBef>
                          <a:spcPct val="0"/>
                        </a:spcBef>
                        <a:buFont typeface="Arial" panose="020B0604020202020204" pitchFamily="34" charset="0"/>
                        <a:buNone/>
                      </a:pPr>
                      <a:endParaRPr lang="en-US" altLang="zh-CN" sz="18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2222332189"/>
                  </a:ext>
                </a:extLst>
              </a:tr>
            </a:tbl>
          </a:graphicData>
        </a:graphic>
      </p:graphicFrame>
      <p:sp>
        <p:nvSpPr>
          <p:cNvPr id="6" name="TextBox 5">
            <a:extLst>
              <a:ext uri="{FF2B5EF4-FFF2-40B4-BE49-F238E27FC236}">
                <a16:creationId xmlns:a16="http://schemas.microsoft.com/office/drawing/2014/main" id="{89633D27-BC81-C992-FEAF-C013389B93A5}"/>
              </a:ext>
            </a:extLst>
          </p:cNvPr>
          <p:cNvSpPr txBox="1"/>
          <p:nvPr/>
        </p:nvSpPr>
        <p:spPr>
          <a:xfrm>
            <a:off x="1094873" y="1395704"/>
            <a:ext cx="10205453" cy="707886"/>
          </a:xfrm>
          <a:prstGeom prst="rect">
            <a:avLst/>
          </a:prstGeom>
          <a:noFill/>
        </p:spPr>
        <p:txBody>
          <a:bodyPr wrap="square" rtlCol="0">
            <a:spAutoFit/>
          </a:bodyPr>
          <a:lstStyle/>
          <a:p>
            <a:r>
              <a:rPr lang="zh-CN" altLang="en-US" sz="2000">
                <a:latin typeface="KaiTi" panose="02010609060101010101" pitchFamily="49" charset="-122"/>
                <a:ea typeface="KaiTi" panose="02010609060101010101" pitchFamily="49" charset="-122"/>
              </a:rPr>
              <a:t>如新加坡实习生来华</a:t>
            </a:r>
            <a:r>
              <a:rPr lang="zh-CN" altLang="en-US" sz="2000" b="1">
                <a:latin typeface="KaiTi" panose="02010609060101010101" pitchFamily="49" charset="-122"/>
                <a:ea typeface="KaiTi" panose="02010609060101010101" pitchFamily="49" charset="-122"/>
              </a:rPr>
              <a:t>工作</a:t>
            </a:r>
            <a:r>
              <a:rPr lang="en-US" altLang="zh-CN" sz="2000" b="1">
                <a:latin typeface="KaiTi" panose="02010609060101010101" pitchFamily="49" charset="-122"/>
                <a:ea typeface="KaiTi" panose="02010609060101010101" pitchFamily="49" charset="-122"/>
              </a:rPr>
              <a:t>90</a:t>
            </a:r>
            <a:r>
              <a:rPr lang="zh-CN" altLang="en-US" sz="2000" b="1">
                <a:latin typeface="KaiTi" panose="02010609060101010101" pitchFamily="49" charset="-122"/>
                <a:ea typeface="KaiTi" panose="02010609060101010101" pitchFamily="49" charset="-122"/>
              </a:rPr>
              <a:t>日以上，不含</a:t>
            </a:r>
            <a:r>
              <a:rPr lang="en-US" altLang="zh-CN" sz="2000" b="1">
                <a:latin typeface="KaiTi" panose="02010609060101010101" pitchFamily="49" charset="-122"/>
                <a:ea typeface="KaiTi" panose="02010609060101010101" pitchFamily="49" charset="-122"/>
              </a:rPr>
              <a:t>90</a:t>
            </a:r>
            <a:r>
              <a:rPr lang="zh-CN" altLang="en-US" sz="2000" b="1">
                <a:latin typeface="KaiTi" panose="02010609060101010101" pitchFamily="49" charset="-122"/>
                <a:ea typeface="KaiTi" panose="02010609060101010101" pitchFamily="49" charset="-122"/>
              </a:rPr>
              <a:t>日，</a:t>
            </a:r>
            <a:r>
              <a:rPr lang="zh-CN" altLang="en-US" sz="2000">
                <a:latin typeface="KaiTi" panose="02010609060101010101" pitchFamily="49" charset="-122"/>
                <a:ea typeface="KaiTi" panose="02010609060101010101" pitchFamily="49" charset="-122"/>
              </a:rPr>
              <a:t>实习生应在入境后</a:t>
            </a:r>
            <a:r>
              <a:rPr lang="en-US" altLang="zh-CN" sz="2000">
                <a:latin typeface="KaiTi" panose="02010609060101010101" pitchFamily="49" charset="-122"/>
                <a:ea typeface="KaiTi" panose="02010609060101010101" pitchFamily="49" charset="-122"/>
              </a:rPr>
              <a:t>15</a:t>
            </a:r>
            <a:r>
              <a:rPr lang="zh-CN" altLang="en-US" sz="2000">
                <a:latin typeface="KaiTi" panose="02010609060101010101" pitchFamily="49" charset="-122"/>
                <a:ea typeface="KaiTi" panose="02010609060101010101" pitchFamily="49" charset="-122"/>
              </a:rPr>
              <a:t>天内向当地外国人来华工作管理部门申领</a:t>
            </a:r>
            <a:r>
              <a:rPr lang="en-US" altLang="zh-CN" sz="2000">
                <a:latin typeface="KaiTi" panose="02010609060101010101" pitchFamily="49" charset="-122"/>
                <a:ea typeface="KaiTi" panose="02010609060101010101" pitchFamily="49" charset="-122"/>
              </a:rPr>
              <a:t>《</a:t>
            </a:r>
            <a:r>
              <a:rPr lang="zh-CN" altLang="en-US" sz="2000">
                <a:latin typeface="KaiTi" panose="02010609060101010101" pitchFamily="49" charset="-122"/>
                <a:ea typeface="KaiTi" panose="02010609060101010101" pitchFamily="49" charset="-122"/>
              </a:rPr>
              <a:t>外国人工作许可证</a:t>
            </a:r>
            <a:r>
              <a:rPr lang="en-US" altLang="zh-CN" sz="2000">
                <a:latin typeface="KaiTi" panose="02010609060101010101" pitchFamily="49" charset="-122"/>
                <a:ea typeface="KaiTi" panose="02010609060101010101" pitchFamily="49" charset="-122"/>
              </a:rPr>
              <a:t>》</a:t>
            </a:r>
            <a:r>
              <a:rPr lang="zh-CN" altLang="en-US" sz="2000">
                <a:latin typeface="KaiTi" panose="02010609060101010101" pitchFamily="49" charset="-122"/>
                <a:ea typeface="KaiTi" panose="02010609060101010101" pitchFamily="49" charset="-122"/>
              </a:rPr>
              <a:t>（中新青年实习交流计划）</a:t>
            </a:r>
            <a:endParaRPr lang="en-GB" sz="2000">
              <a:latin typeface="KaiTi" panose="02010609060101010101" pitchFamily="49" charset="-122"/>
              <a:ea typeface="KaiTi" panose="02010609060101010101" pitchFamily="49" charset="-122"/>
            </a:endParaRPr>
          </a:p>
        </p:txBody>
      </p:sp>
      <p:sp>
        <p:nvSpPr>
          <p:cNvPr id="8" name="TextBox 7">
            <a:extLst>
              <a:ext uri="{FF2B5EF4-FFF2-40B4-BE49-F238E27FC236}">
                <a16:creationId xmlns:a16="http://schemas.microsoft.com/office/drawing/2014/main" id="{65A2324E-BBF1-A4AF-A2E2-0A829FE8A643}"/>
              </a:ext>
            </a:extLst>
          </p:cNvPr>
          <p:cNvSpPr txBox="1"/>
          <p:nvPr/>
        </p:nvSpPr>
        <p:spPr>
          <a:xfrm>
            <a:off x="1094872" y="5644278"/>
            <a:ext cx="10205453" cy="707886"/>
          </a:xfrm>
          <a:prstGeom prst="rect">
            <a:avLst/>
          </a:prstGeom>
          <a:noFill/>
        </p:spPr>
        <p:txBody>
          <a:bodyPr wrap="square" rtlCol="0">
            <a:spAutoFit/>
          </a:bodyPr>
          <a:lstStyle/>
          <a:p>
            <a:r>
              <a:rPr lang="zh-CN" altLang="en-US" sz="2000">
                <a:latin typeface="KaiTi" panose="02010609060101010101" pitchFamily="49" charset="-122"/>
                <a:ea typeface="KaiTi" panose="02010609060101010101" pitchFamily="49" charset="-122"/>
              </a:rPr>
              <a:t>如新加坡实习生来华</a:t>
            </a:r>
            <a:r>
              <a:rPr lang="zh-CN" altLang="en-US" sz="2000" b="1">
                <a:latin typeface="KaiTi" panose="02010609060101010101" pitchFamily="49" charset="-122"/>
                <a:ea typeface="KaiTi" panose="02010609060101010101" pitchFamily="49" charset="-122"/>
              </a:rPr>
              <a:t>工作</a:t>
            </a:r>
            <a:r>
              <a:rPr lang="en-US" altLang="zh-CN" sz="2000" b="1">
                <a:latin typeface="KaiTi" panose="02010609060101010101" pitchFamily="49" charset="-122"/>
                <a:ea typeface="KaiTi" panose="02010609060101010101" pitchFamily="49" charset="-122"/>
              </a:rPr>
              <a:t>90</a:t>
            </a:r>
            <a:r>
              <a:rPr lang="zh-CN" altLang="en-US" sz="2000" b="1">
                <a:latin typeface="KaiTi" panose="02010609060101010101" pitchFamily="49" charset="-122"/>
                <a:ea typeface="KaiTi" panose="02010609060101010101" pitchFamily="49" charset="-122"/>
              </a:rPr>
              <a:t>日以下，含</a:t>
            </a:r>
            <a:r>
              <a:rPr lang="en-US" altLang="zh-CN" sz="2000" b="1">
                <a:latin typeface="KaiTi" panose="02010609060101010101" pitchFamily="49" charset="-122"/>
                <a:ea typeface="KaiTi" panose="02010609060101010101" pitchFamily="49" charset="-122"/>
              </a:rPr>
              <a:t>90</a:t>
            </a:r>
            <a:r>
              <a:rPr lang="zh-CN" altLang="en-US" sz="2000" b="1">
                <a:latin typeface="KaiTi" panose="02010609060101010101" pitchFamily="49" charset="-122"/>
                <a:ea typeface="KaiTi" panose="02010609060101010101" pitchFamily="49" charset="-122"/>
              </a:rPr>
              <a:t>日，并会在境内停留</a:t>
            </a:r>
            <a:r>
              <a:rPr lang="en-US" altLang="zh-CN" sz="2000" b="1">
                <a:latin typeface="KaiTi" panose="02010609060101010101" pitchFamily="49" charset="-122"/>
                <a:ea typeface="KaiTi" panose="02010609060101010101" pitchFamily="49" charset="-122"/>
              </a:rPr>
              <a:t>30</a:t>
            </a:r>
            <a:r>
              <a:rPr lang="zh-CN" altLang="en-US" sz="2000" b="1">
                <a:latin typeface="KaiTi" panose="02010609060101010101" pitchFamily="49" charset="-122"/>
                <a:ea typeface="KaiTi" panose="02010609060101010101" pitchFamily="49" charset="-122"/>
              </a:rPr>
              <a:t>日以上的，</a:t>
            </a:r>
            <a:r>
              <a:rPr lang="zh-CN" altLang="en-US" sz="2000">
                <a:latin typeface="KaiTi" panose="02010609060101010101" pitchFamily="49" charset="-122"/>
                <a:ea typeface="KaiTi" panose="02010609060101010101" pitchFamily="49" charset="-122"/>
              </a:rPr>
              <a:t>实习生应在入境后，持</a:t>
            </a:r>
            <a:r>
              <a:rPr lang="en-US" altLang="zh-CN" sz="2000">
                <a:latin typeface="KaiTi" panose="02010609060101010101" pitchFamily="49" charset="-122"/>
                <a:ea typeface="KaiTi" panose="02010609060101010101" pitchFamily="49" charset="-122"/>
              </a:rPr>
              <a:t>Z</a:t>
            </a:r>
            <a:r>
              <a:rPr lang="zh-CN" altLang="en-US" sz="2000">
                <a:latin typeface="KaiTi" panose="02010609060101010101" pitchFamily="49" charset="-122"/>
                <a:ea typeface="KaiTi" panose="02010609060101010101" pitchFamily="49" charset="-122"/>
              </a:rPr>
              <a:t>字签证至公安机关出入境管理机构办理工作类居留证件。</a:t>
            </a:r>
            <a:endParaRPr lang="en-GB" sz="200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486122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F84E755-69A5-04C6-6ED7-284110FFC2CB}"/>
              </a:ext>
            </a:extLst>
          </p:cNvPr>
          <p:cNvSpPr>
            <a:spLocks noGrp="1"/>
          </p:cNvSpPr>
          <p:nvPr>
            <p:ph type="subTitle" idx="1"/>
          </p:nvPr>
        </p:nvSpPr>
        <p:spPr>
          <a:xfrm>
            <a:off x="993273" y="623216"/>
            <a:ext cx="10205453" cy="795256"/>
          </a:xfrm>
        </p:spPr>
        <p:txBody>
          <a:bodyPr>
            <a:noAutofit/>
          </a:bodyPr>
          <a:lstStyle/>
          <a:p>
            <a:pPr lvl="0" indent="0" algn="l" defTabSz="800100">
              <a:lnSpc>
                <a:spcPct val="90000"/>
              </a:lnSpc>
              <a:spcBef>
                <a:spcPct val="0"/>
              </a:spcBef>
              <a:buNone/>
            </a:pPr>
            <a:r>
              <a:rPr lang="en-US" altLang="zh-CN" sz="5000" b="1">
                <a:solidFill>
                  <a:schemeClr val="accent1">
                    <a:lumMod val="75000"/>
                  </a:schemeClr>
                </a:solidFill>
                <a:latin typeface="KaiTi" panose="02010609060101010101" pitchFamily="49" charset="-122"/>
                <a:ea typeface="KaiTi" panose="02010609060101010101" pitchFamily="49" charset="-122"/>
              </a:rPr>
              <a:t>《</a:t>
            </a:r>
            <a:r>
              <a:rPr lang="zh-CN" altLang="en-US" sz="5000" b="1">
                <a:solidFill>
                  <a:schemeClr val="accent1">
                    <a:lumMod val="75000"/>
                  </a:schemeClr>
                </a:solidFill>
                <a:latin typeface="KaiTi" panose="02010609060101010101" pitchFamily="49" charset="-122"/>
                <a:ea typeface="KaiTi" panose="02010609060101010101" pitchFamily="49" charset="-122"/>
              </a:rPr>
              <a:t>外国人居留证</a:t>
            </a:r>
            <a:r>
              <a:rPr lang="en-US" altLang="zh-CN" sz="5000" b="1">
                <a:solidFill>
                  <a:schemeClr val="accent1">
                    <a:lumMod val="75000"/>
                  </a:schemeClr>
                </a:solidFill>
                <a:latin typeface="KaiTi" panose="02010609060101010101" pitchFamily="49" charset="-122"/>
                <a:ea typeface="KaiTi" panose="02010609060101010101" pitchFamily="49" charset="-122"/>
              </a:rPr>
              <a:t>》</a:t>
            </a:r>
          </a:p>
        </p:txBody>
      </p:sp>
      <p:sp>
        <p:nvSpPr>
          <p:cNvPr id="2" name="TextBox 1">
            <a:extLst>
              <a:ext uri="{FF2B5EF4-FFF2-40B4-BE49-F238E27FC236}">
                <a16:creationId xmlns:a16="http://schemas.microsoft.com/office/drawing/2014/main" id="{B4EBA17D-79E0-BD1C-2943-76496A521174}"/>
              </a:ext>
            </a:extLst>
          </p:cNvPr>
          <p:cNvSpPr txBox="1"/>
          <p:nvPr/>
        </p:nvSpPr>
        <p:spPr>
          <a:xfrm>
            <a:off x="1094873" y="1395704"/>
            <a:ext cx="10205453" cy="1015663"/>
          </a:xfrm>
          <a:prstGeom prst="rect">
            <a:avLst/>
          </a:prstGeom>
          <a:noFill/>
        </p:spPr>
        <p:txBody>
          <a:bodyPr wrap="square" rtlCol="0">
            <a:spAutoFit/>
          </a:bodyPr>
          <a:lstStyle/>
          <a:p>
            <a:r>
              <a:rPr lang="zh-CN" altLang="en-US" sz="2000">
                <a:latin typeface="KaiTi" panose="02010609060101010101" pitchFamily="49" charset="-122"/>
                <a:ea typeface="KaiTi" panose="02010609060101010101" pitchFamily="49" charset="-122"/>
              </a:rPr>
              <a:t>新加坡实习生来华实习停留不超过</a:t>
            </a:r>
            <a:r>
              <a:rPr lang="en-US" altLang="zh-CN" sz="2000">
                <a:latin typeface="KaiTi" panose="02010609060101010101" pitchFamily="49" charset="-122"/>
                <a:ea typeface="KaiTi" panose="02010609060101010101" pitchFamily="49" charset="-122"/>
              </a:rPr>
              <a:t>30</a:t>
            </a:r>
            <a:r>
              <a:rPr lang="zh-CN" altLang="en-US" sz="2000">
                <a:latin typeface="KaiTi" panose="02010609060101010101" pitchFamily="49" charset="-122"/>
                <a:ea typeface="KaiTi" panose="02010609060101010101" pitchFamily="49" charset="-122"/>
              </a:rPr>
              <a:t>日的，不需要办理居留证。新加坡实习生来华实习停留超过</a:t>
            </a:r>
            <a:r>
              <a:rPr lang="en-US" altLang="zh-CN" sz="2000">
                <a:latin typeface="KaiTi" panose="02010609060101010101" pitchFamily="49" charset="-122"/>
                <a:ea typeface="KaiTi" panose="02010609060101010101" pitchFamily="49" charset="-122"/>
              </a:rPr>
              <a:t>30</a:t>
            </a:r>
            <a:r>
              <a:rPr lang="zh-CN" altLang="en-US" sz="2000">
                <a:latin typeface="KaiTi" panose="02010609060101010101" pitchFamily="49" charset="-122"/>
                <a:ea typeface="KaiTi" panose="02010609060101010101" pitchFamily="49" charset="-122"/>
              </a:rPr>
              <a:t>日（含</a:t>
            </a:r>
            <a:r>
              <a:rPr lang="en-US" altLang="zh-CN" sz="2000">
                <a:latin typeface="KaiTi" panose="02010609060101010101" pitchFamily="49" charset="-122"/>
                <a:ea typeface="KaiTi" panose="02010609060101010101" pitchFamily="49" charset="-122"/>
              </a:rPr>
              <a:t>30</a:t>
            </a:r>
            <a:r>
              <a:rPr lang="zh-CN" altLang="en-US" sz="2000">
                <a:latin typeface="KaiTi" panose="02010609060101010101" pitchFamily="49" charset="-122"/>
                <a:ea typeface="KaiTi" panose="02010609060101010101" pitchFamily="49" charset="-122"/>
              </a:rPr>
              <a:t>日）的，应在入境</a:t>
            </a:r>
            <a:r>
              <a:rPr lang="en-US" altLang="zh-CN" sz="2000">
                <a:latin typeface="KaiTi" panose="02010609060101010101" pitchFamily="49" charset="-122"/>
                <a:ea typeface="KaiTi" panose="02010609060101010101" pitchFamily="49" charset="-122"/>
              </a:rPr>
              <a:t>30</a:t>
            </a:r>
            <a:r>
              <a:rPr lang="zh-CN" altLang="en-US" sz="2000">
                <a:latin typeface="KaiTi" panose="02010609060101010101" pitchFamily="49" charset="-122"/>
                <a:ea typeface="KaiTi" panose="02010609060101010101" pitchFamily="49" charset="-122"/>
              </a:rPr>
              <a:t>日内到公安机关出入境管理机构申请办理外国人居留证件。</a:t>
            </a:r>
            <a:endParaRPr lang="en-GB" sz="2000">
              <a:latin typeface="KaiTi" panose="02010609060101010101" pitchFamily="49" charset="-122"/>
              <a:ea typeface="KaiTi" panose="02010609060101010101" pitchFamily="49" charset="-122"/>
            </a:endParaRPr>
          </a:p>
        </p:txBody>
      </p:sp>
      <p:graphicFrame>
        <p:nvGraphicFramePr>
          <p:cNvPr id="4" name="Table 11">
            <a:extLst>
              <a:ext uri="{FF2B5EF4-FFF2-40B4-BE49-F238E27FC236}">
                <a16:creationId xmlns:a16="http://schemas.microsoft.com/office/drawing/2014/main" id="{91B675D3-1594-FE66-A84B-24EF84C10F99}"/>
              </a:ext>
            </a:extLst>
          </p:cNvPr>
          <p:cNvGraphicFramePr>
            <a:graphicFrameLocks noGrp="1"/>
          </p:cNvGraphicFramePr>
          <p:nvPr>
            <p:extLst>
              <p:ext uri="{D42A27DB-BD31-4B8C-83A1-F6EECF244321}">
                <p14:modId xmlns:p14="http://schemas.microsoft.com/office/powerpoint/2010/main" val="2618030096"/>
              </p:ext>
            </p:extLst>
          </p:nvPr>
        </p:nvGraphicFramePr>
        <p:xfrm>
          <a:off x="1186957" y="2428136"/>
          <a:ext cx="9836880" cy="3864992"/>
        </p:xfrm>
        <a:graphic>
          <a:graphicData uri="http://schemas.openxmlformats.org/drawingml/2006/table">
            <a:tbl>
              <a:tblPr firstRow="1" bandRow="1">
                <a:tableStyleId>{5C22544A-7EE6-4342-B048-85BDC9FD1C3A}</a:tableStyleId>
              </a:tblPr>
              <a:tblGrid>
                <a:gridCol w="801824">
                  <a:extLst>
                    <a:ext uri="{9D8B030D-6E8A-4147-A177-3AD203B41FA5}">
                      <a16:colId xmlns:a16="http://schemas.microsoft.com/office/drawing/2014/main" val="459321232"/>
                    </a:ext>
                  </a:extLst>
                </a:gridCol>
                <a:gridCol w="208280">
                  <a:extLst>
                    <a:ext uri="{9D8B030D-6E8A-4147-A177-3AD203B41FA5}">
                      <a16:colId xmlns:a16="http://schemas.microsoft.com/office/drawing/2014/main" val="3220091415"/>
                    </a:ext>
                  </a:extLst>
                </a:gridCol>
                <a:gridCol w="6351516">
                  <a:extLst>
                    <a:ext uri="{9D8B030D-6E8A-4147-A177-3AD203B41FA5}">
                      <a16:colId xmlns:a16="http://schemas.microsoft.com/office/drawing/2014/main" val="3376957942"/>
                    </a:ext>
                  </a:extLst>
                </a:gridCol>
                <a:gridCol w="2475260">
                  <a:extLst>
                    <a:ext uri="{9D8B030D-6E8A-4147-A177-3AD203B41FA5}">
                      <a16:colId xmlns:a16="http://schemas.microsoft.com/office/drawing/2014/main" val="2924587037"/>
                    </a:ext>
                  </a:extLst>
                </a:gridCol>
              </a:tblGrid>
              <a:tr h="20989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kern="1200">
                          <a:solidFill>
                            <a:schemeClr val="bg1"/>
                          </a:solidFill>
                          <a:latin typeface="KaiTi" panose="02010609060101010101" pitchFamily="49" charset="-122"/>
                          <a:ea typeface="KaiTi" panose="02010609060101010101" pitchFamily="49" charset="-122"/>
                          <a:cs typeface="+mn-cs"/>
                        </a:rPr>
                        <a:t>外国人居留证申请</a:t>
                      </a:r>
                      <a:endParaRPr lang="en-GB" sz="1600" b="1" kern="1200">
                        <a:solidFill>
                          <a:schemeClr val="bg1"/>
                        </a:solidFill>
                        <a:latin typeface="KaiTi" panose="02010609060101010101" pitchFamily="49" charset="-122"/>
                        <a:ea typeface="KaiTi" panose="02010609060101010101" pitchFamily="49" charset="-122"/>
                        <a:cs typeface="+mn-cs"/>
                      </a:endParaRPr>
                    </a:p>
                  </a:txBody>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kern="1200">
                        <a:solidFill>
                          <a:schemeClr val="bg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3577657793"/>
                  </a:ext>
                </a:extLst>
              </a:tr>
              <a:tr h="211805">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方式</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1600" kern="1200">
                          <a:solidFill>
                            <a:schemeClr val="tx1"/>
                          </a:solidFill>
                          <a:latin typeface="KaiTi" panose="02010609060101010101" pitchFamily="49" charset="-122"/>
                          <a:ea typeface="KaiTi" panose="02010609060101010101" pitchFamily="49" charset="-122"/>
                          <a:cs typeface="+mn-cs"/>
                        </a:rPr>
                        <a:t>：</a:t>
                      </a:r>
                      <a:endParaRPr lang="en-US" altLang="zh-CN"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1600" kern="1200">
                          <a:solidFill>
                            <a:schemeClr val="tx1"/>
                          </a:solidFill>
                          <a:latin typeface="KaiTi" panose="02010609060101010101" pitchFamily="49" charset="-122"/>
                          <a:ea typeface="KaiTi" panose="02010609060101010101" pitchFamily="49" charset="-122"/>
                          <a:cs typeface="+mn-cs"/>
                        </a:rPr>
                        <a:t>请和当地市（县）公安机关出入境管理部门确认</a:t>
                      </a:r>
                      <a:endParaRPr lang="en-US" altLang="zh-CN"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endParaRPr lang="en-US" altLang="zh-CN" sz="16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3190369741"/>
                  </a:ext>
                </a:extLst>
              </a:tr>
              <a:tr h="211805">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办理方</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实习生</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endParaRPr lang="en-GB" sz="16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3871958227"/>
                  </a:ext>
                </a:extLst>
              </a:tr>
              <a:tr h="1199135">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材料</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marR="0" lvl="0" indent="0" algn="just" defTabSz="800100" rtl="0" eaLnBrk="1" fontAlgn="auto" latinLnBrk="0" hangingPunct="1">
                        <a:lnSpc>
                          <a:spcPct val="90000"/>
                        </a:lnSpc>
                        <a:spcBef>
                          <a:spcPct val="0"/>
                        </a:spcBef>
                        <a:spcAft>
                          <a:spcPts val="0"/>
                        </a:spcAft>
                        <a:buClrTx/>
                        <a:buSzTx/>
                        <a:buFont typeface="Arial" panose="020B0604020202020204" pitchFamily="34" charset="0"/>
                        <a:buNone/>
                        <a:tabLst/>
                        <a:defRPr/>
                      </a:pPr>
                      <a:r>
                        <a:rPr lang="zh-CN" altLang="en-US" sz="1600" kern="1200">
                          <a:solidFill>
                            <a:schemeClr val="tx1"/>
                          </a:solidFill>
                          <a:latin typeface="KaiTi" panose="02010609060101010101" pitchFamily="49" charset="-122"/>
                          <a:ea typeface="KaiTi" panose="02010609060101010101" pitchFamily="49" charset="-122"/>
                          <a:cs typeface="+mn-cs"/>
                        </a:rPr>
                        <a:t>：</a:t>
                      </a:r>
                      <a:endParaRPr lang="en-GB" sz="1600" kern="1200">
                        <a:solidFill>
                          <a:schemeClr val="tx1"/>
                        </a:solidFill>
                        <a:latin typeface="KaiTi" panose="02010609060101010101" pitchFamily="49" charset="-122"/>
                        <a:ea typeface="KaiTi" panose="02010609060101010101" pitchFamily="49" charset="-122"/>
                        <a:cs typeface="+mn-cs"/>
                      </a:endParaRPr>
                    </a:p>
                    <a:p>
                      <a:pPr marL="0" indent="0" algn="just" defTabSz="800100" rtl="0" eaLnBrk="1" latinLnBrk="0" hangingPunct="1">
                        <a:lnSpc>
                          <a:spcPct val="90000"/>
                        </a:lnSpc>
                        <a:spcBef>
                          <a:spcPct val="0"/>
                        </a:spcBef>
                        <a:buFont typeface="Arial" panose="020B0604020202020204" pitchFamily="34" charset="0"/>
                        <a:buNone/>
                      </a:pP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285750" indent="-285750" algn="just">
                        <a:buFont typeface="Arial" panose="020B0604020202020204" pitchFamily="34" charset="0"/>
                        <a:buChar char="•"/>
                      </a:pPr>
                      <a:r>
                        <a:rPr lang="zh-CN" altLang="en-US" sz="1600" b="0">
                          <a:solidFill>
                            <a:srgbClr val="404040"/>
                          </a:solidFill>
                          <a:effectLst/>
                          <a:latin typeface="KaiTi" panose="02010609060101010101" pitchFamily="49" charset="-122"/>
                          <a:ea typeface="KaiTi" panose="02010609060101010101" pitchFamily="49" charset="-122"/>
                        </a:rPr>
                        <a:t>有效护照</a:t>
                      </a:r>
                    </a:p>
                    <a:p>
                      <a:pPr marL="285750" indent="-285750" algn="just">
                        <a:buFont typeface="Arial" panose="020B0604020202020204" pitchFamily="34" charset="0"/>
                        <a:buChar char="•"/>
                      </a:pPr>
                      <a:r>
                        <a:rPr lang="zh-CN" altLang="en-US" sz="1600" b="0">
                          <a:solidFill>
                            <a:srgbClr val="404040"/>
                          </a:solidFill>
                          <a:effectLst/>
                          <a:latin typeface="KaiTi" panose="02010609060101010101" pitchFamily="49" charset="-122"/>
                          <a:ea typeface="KaiTi" panose="02010609060101010101" pitchFamily="49" charset="-122"/>
                        </a:rPr>
                        <a:t>填写外国人签证证件申请表，交一张符合</a:t>
                      </a:r>
                      <a:r>
                        <a:rPr lang="en-US" altLang="zh-CN" sz="1600" b="0">
                          <a:solidFill>
                            <a:srgbClr val="404040"/>
                          </a:solidFill>
                          <a:effectLst/>
                          <a:latin typeface="KaiTi" panose="02010609060101010101" pitchFamily="49" charset="-122"/>
                          <a:ea typeface="KaiTi" panose="02010609060101010101" pitchFamily="49" charset="-122"/>
                        </a:rPr>
                        <a:t>《</a:t>
                      </a:r>
                      <a:r>
                        <a:rPr lang="zh-CN" altLang="en-US" sz="1600" b="0">
                          <a:solidFill>
                            <a:srgbClr val="404040"/>
                          </a:solidFill>
                          <a:effectLst/>
                          <a:latin typeface="KaiTi" panose="02010609060101010101" pitchFamily="49" charset="-122"/>
                          <a:ea typeface="KaiTi" panose="02010609060101010101" pitchFamily="49" charset="-122"/>
                        </a:rPr>
                        <a:t>出入境证件相片照相指引</a:t>
                      </a:r>
                      <a:r>
                        <a:rPr lang="en-US" altLang="zh-CN" sz="1600" b="0">
                          <a:solidFill>
                            <a:srgbClr val="404040"/>
                          </a:solidFill>
                          <a:effectLst/>
                          <a:latin typeface="KaiTi" panose="02010609060101010101" pitchFamily="49" charset="-122"/>
                          <a:ea typeface="KaiTi" panose="02010609060101010101" pitchFamily="49" charset="-122"/>
                        </a:rPr>
                        <a:t>》</a:t>
                      </a:r>
                      <a:r>
                        <a:rPr lang="zh-CN" altLang="en-US" sz="1600" b="0">
                          <a:solidFill>
                            <a:srgbClr val="404040"/>
                          </a:solidFill>
                          <a:effectLst/>
                          <a:latin typeface="KaiTi" panose="02010609060101010101" pitchFamily="49" charset="-122"/>
                          <a:ea typeface="KaiTi" panose="02010609060101010101" pitchFamily="49" charset="-122"/>
                        </a:rPr>
                        <a:t>标准的照片</a:t>
                      </a:r>
                    </a:p>
                    <a:p>
                      <a:pPr marL="285750" indent="-285750" algn="just">
                        <a:buFont typeface="Arial" panose="020B0604020202020204" pitchFamily="34" charset="0"/>
                        <a:buChar char="•"/>
                      </a:pPr>
                      <a:r>
                        <a:rPr lang="zh-CN" altLang="en-US" sz="1600" b="0">
                          <a:solidFill>
                            <a:srgbClr val="404040"/>
                          </a:solidFill>
                          <a:effectLst/>
                          <a:latin typeface="KaiTi" panose="02010609060101010101" pitchFamily="49" charset="-122"/>
                          <a:ea typeface="KaiTi" panose="02010609060101010101" pitchFamily="49" charset="-122"/>
                        </a:rPr>
                        <a:t>与申请事由相关的证明材料</a:t>
                      </a:r>
                      <a:endParaRPr lang="en-US" altLang="zh-CN" sz="1600">
                        <a:solidFill>
                          <a:srgbClr val="404040"/>
                        </a:solidFill>
                        <a:latin typeface="KaiTi" panose="02010609060101010101" pitchFamily="49" charset="-122"/>
                        <a:ea typeface="KaiTi" panose="02010609060101010101" pitchFamily="49" charset="-122"/>
                      </a:endParaRPr>
                    </a:p>
                    <a:p>
                      <a:pPr marL="285750" indent="-285750" algn="just">
                        <a:buFont typeface="Arial" panose="020B0604020202020204" pitchFamily="34" charset="0"/>
                        <a:buChar char="•"/>
                      </a:pPr>
                      <a:r>
                        <a:rPr lang="zh-CN" altLang="en-US" sz="1600" b="0" i="0">
                          <a:solidFill>
                            <a:srgbClr val="404040"/>
                          </a:solidFill>
                          <a:effectLst/>
                          <a:latin typeface="KaiTi" panose="02010609060101010101" pitchFamily="49" charset="-122"/>
                          <a:ea typeface="KaiTi" panose="02010609060101010101" pitchFamily="49" charset="-122"/>
                        </a:rPr>
                        <a:t>持</a:t>
                      </a:r>
                      <a:r>
                        <a:rPr lang="en-US" altLang="zh-CN" sz="1600" b="0" i="0">
                          <a:solidFill>
                            <a:srgbClr val="404040"/>
                          </a:solidFill>
                          <a:effectLst/>
                          <a:latin typeface="KaiTi" panose="02010609060101010101" pitchFamily="49" charset="-122"/>
                          <a:ea typeface="KaiTi" panose="02010609060101010101" pitchFamily="49" charset="-122"/>
                        </a:rPr>
                        <a:t>Z</a:t>
                      </a:r>
                      <a:r>
                        <a:rPr lang="zh-CN" altLang="en-US" sz="1600" b="0" i="0">
                          <a:solidFill>
                            <a:srgbClr val="404040"/>
                          </a:solidFill>
                          <a:effectLst/>
                          <a:latin typeface="KaiTi" panose="02010609060101010101" pitchFamily="49" charset="-122"/>
                          <a:ea typeface="KaiTi" panose="02010609060101010101" pitchFamily="49" charset="-122"/>
                        </a:rPr>
                        <a:t>字签证入境者，应当提交当地人力资源和社会保障、外国专家等主管部门出具的工作许可证明以及工作单位出具的证明函件</a:t>
                      </a:r>
                      <a:endParaRPr lang="zh-CN" altLang="en-US" sz="1600" b="0">
                        <a:solidFill>
                          <a:srgbClr val="404040"/>
                        </a:solidFill>
                        <a:effectLst/>
                        <a:latin typeface="KaiTi" panose="02010609060101010101" pitchFamily="49" charset="-122"/>
                        <a:ea typeface="KaiTi" panose="02010609060101010101" pitchFamily="49" charset="-122"/>
                      </a:endParaRPr>
                    </a:p>
                    <a:p>
                      <a:pPr marL="285750" indent="-285750" algn="just">
                        <a:buFont typeface="Arial" panose="020B0604020202020204" pitchFamily="34" charset="0"/>
                        <a:buChar char="•"/>
                      </a:pPr>
                      <a:r>
                        <a:rPr lang="zh-CN" altLang="en-US" sz="1600" b="0">
                          <a:solidFill>
                            <a:srgbClr val="404040"/>
                          </a:solidFill>
                          <a:effectLst/>
                          <a:latin typeface="KaiTi" panose="02010609060101010101" pitchFamily="49" charset="-122"/>
                          <a:ea typeface="KaiTi" panose="02010609060101010101" pitchFamily="49" charset="-122"/>
                        </a:rPr>
                        <a:t>其他应当履行的手续和提交的证明材料。有关证明可以交验原件并留存复印件</a:t>
                      </a:r>
                    </a:p>
                    <a:p>
                      <a:pPr marL="285750" indent="-285750">
                        <a:buFont typeface="Arial" panose="020B0604020202020204" pitchFamily="34" charset="0"/>
                        <a:buChar char="•"/>
                      </a:pPr>
                      <a:endParaRPr lang="en-US" altLang="zh-CN"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algn="just"/>
                      <a:r>
                        <a:rPr lang="zh-CN" altLang="en-US" sz="1600" u="sng" kern="1200">
                          <a:solidFill>
                            <a:schemeClr val="dk1"/>
                          </a:solidFill>
                          <a:effectLst/>
                          <a:latin typeface="KaiTi" panose="02010609060101010101" pitchFamily="49" charset="-122"/>
                          <a:ea typeface="KaiTi" panose="02010609060101010101" pitchFamily="49" charset="-122"/>
                          <a:cs typeface="+mn-cs"/>
                          <a:hlinkClick r:id="rId2"/>
                        </a:rPr>
                        <a:t>外国人居留证件签发服务指南</a:t>
                      </a:r>
                      <a:endParaRPr lang="en-US" sz="1600" kern="1200">
                        <a:solidFill>
                          <a:schemeClr val="dk1"/>
                        </a:solidFill>
                        <a:effectLst/>
                        <a:latin typeface="KaiTi" panose="02010609060101010101" pitchFamily="49" charset="-122"/>
                        <a:ea typeface="KaiTi" panose="02010609060101010101" pitchFamily="49" charset="-122"/>
                        <a:cs typeface="+mn-cs"/>
                      </a:endParaRPr>
                    </a:p>
                    <a:p>
                      <a:pPr algn="just"/>
                      <a:r>
                        <a:rPr lang="zh-CN" altLang="en-US" sz="1600" u="sng" kern="1200">
                          <a:solidFill>
                            <a:schemeClr val="dk1"/>
                          </a:solidFill>
                          <a:effectLst/>
                          <a:latin typeface="KaiTi" panose="02010609060101010101" pitchFamily="49" charset="-122"/>
                          <a:ea typeface="KaiTi" panose="02010609060101010101" pitchFamily="49" charset="-122"/>
                          <a:cs typeface="+mn-cs"/>
                          <a:hlinkClick r:id="rId3"/>
                        </a:rPr>
                        <a:t>外国人居留许可申请表</a:t>
                      </a:r>
                      <a:endParaRPr lang="en-US" altLang="zh-CN" sz="16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1393661420"/>
                  </a:ext>
                </a:extLst>
              </a:tr>
              <a:tr h="211805">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费用</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b="0" kern="1200">
                          <a:solidFill>
                            <a:srgbClr val="404040"/>
                          </a:solidFill>
                          <a:effectLst/>
                          <a:latin typeface="KaiTi" panose="02010609060101010101" pitchFamily="49" charset="-122"/>
                          <a:ea typeface="KaiTi" panose="02010609060101010101" pitchFamily="49" charset="-122"/>
                          <a:cs typeface="+mn-cs"/>
                        </a:rPr>
                        <a:t>一年以内有效期居留许可：</a:t>
                      </a:r>
                      <a:r>
                        <a:rPr lang="en-US" altLang="zh-CN" sz="1600" b="0" kern="1200">
                          <a:solidFill>
                            <a:srgbClr val="404040"/>
                          </a:solidFill>
                          <a:effectLst/>
                          <a:latin typeface="KaiTi" panose="02010609060101010101" pitchFamily="49" charset="-122"/>
                          <a:ea typeface="KaiTi" panose="02010609060101010101" pitchFamily="49" charset="-122"/>
                          <a:cs typeface="+mn-cs"/>
                        </a:rPr>
                        <a:t>400</a:t>
                      </a:r>
                      <a:r>
                        <a:rPr lang="zh-CN" altLang="en-US" sz="1600" b="0" kern="1200">
                          <a:solidFill>
                            <a:srgbClr val="404040"/>
                          </a:solidFill>
                          <a:effectLst/>
                          <a:latin typeface="KaiTi" panose="02010609060101010101" pitchFamily="49" charset="-122"/>
                          <a:ea typeface="KaiTi" panose="02010609060101010101" pitchFamily="49" charset="-122"/>
                          <a:cs typeface="+mn-cs"/>
                        </a:rPr>
                        <a:t>元</a:t>
                      </a:r>
                      <a:endParaRPr lang="en-GB" sz="1600" b="0" kern="1200">
                        <a:solidFill>
                          <a:srgbClr val="404040"/>
                        </a:solidFill>
                        <a:effectLst/>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endParaRPr lang="en-GB" sz="1600" b="0" kern="1200">
                        <a:solidFill>
                          <a:srgbClr val="404040"/>
                        </a:solidFill>
                        <a:effectLst/>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2388124347"/>
                  </a:ext>
                </a:extLst>
              </a:tr>
              <a:tr h="311024">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时间</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zh-CN" altLang="en-US" sz="1600" kern="1200">
                          <a:solidFill>
                            <a:schemeClr val="tx1"/>
                          </a:solidFill>
                          <a:latin typeface="KaiTi" panose="02010609060101010101" pitchFamily="49" charset="-122"/>
                          <a:ea typeface="KaiTi" panose="02010609060101010101" pitchFamily="49" charset="-122"/>
                          <a:cs typeface="+mn-cs"/>
                        </a:rPr>
                        <a:t>：</a:t>
                      </a:r>
                      <a:endParaRPr lang="en-GB"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r>
                        <a:rPr lang="en-US" altLang="zh-CN" sz="1600" kern="1200">
                          <a:solidFill>
                            <a:schemeClr val="tx1"/>
                          </a:solidFill>
                          <a:latin typeface="KaiTi" panose="02010609060101010101" pitchFamily="49" charset="-122"/>
                          <a:ea typeface="KaiTi" panose="02010609060101010101" pitchFamily="49" charset="-122"/>
                          <a:cs typeface="+mn-cs"/>
                        </a:rPr>
                        <a:t>15</a:t>
                      </a:r>
                      <a:r>
                        <a:rPr lang="zh-CN" altLang="en-US" sz="1600" kern="1200">
                          <a:solidFill>
                            <a:schemeClr val="tx1"/>
                          </a:solidFill>
                          <a:latin typeface="KaiTi" panose="02010609060101010101" pitchFamily="49" charset="-122"/>
                          <a:ea typeface="KaiTi" panose="02010609060101010101" pitchFamily="49" charset="-122"/>
                          <a:cs typeface="+mn-cs"/>
                        </a:rPr>
                        <a:t>个工作日（如审查一次通过）</a:t>
                      </a:r>
                      <a:endParaRPr lang="en-US" altLang="zh-CN" sz="1600" kern="1200">
                        <a:solidFill>
                          <a:schemeClr val="tx1"/>
                        </a:solidFill>
                        <a:latin typeface="KaiTi" panose="02010609060101010101" pitchFamily="49" charset="-122"/>
                        <a:ea typeface="KaiTi" panose="02010609060101010101" pitchFamily="49" charset="-122"/>
                        <a:cs typeface="+mn-cs"/>
                      </a:endParaRPr>
                    </a:p>
                  </a:txBody>
                  <a:tcPr/>
                </a:tc>
                <a:tc>
                  <a:txBody>
                    <a:bodyPr/>
                    <a:lstStyle/>
                    <a:p>
                      <a:pPr marL="0" indent="0" algn="just" defTabSz="800100" rtl="0" eaLnBrk="1" latinLnBrk="0" hangingPunct="1">
                        <a:lnSpc>
                          <a:spcPct val="90000"/>
                        </a:lnSpc>
                        <a:spcBef>
                          <a:spcPct val="0"/>
                        </a:spcBef>
                        <a:buFont typeface="Arial" panose="020B0604020202020204" pitchFamily="34" charset="0"/>
                        <a:buNone/>
                      </a:pPr>
                      <a:endParaRPr lang="en-US" altLang="zh-CN" sz="1600" kern="1200">
                        <a:solidFill>
                          <a:schemeClr val="tx1"/>
                        </a:solidFill>
                        <a:latin typeface="KaiTi" panose="02010609060101010101" pitchFamily="49" charset="-122"/>
                        <a:ea typeface="KaiTi" panose="02010609060101010101" pitchFamily="49" charset="-122"/>
                        <a:cs typeface="+mn-cs"/>
                      </a:endParaRPr>
                    </a:p>
                  </a:txBody>
                  <a:tcPr/>
                </a:tc>
                <a:extLst>
                  <a:ext uri="{0D108BD9-81ED-4DB2-BD59-A6C34878D82A}">
                    <a16:rowId xmlns:a16="http://schemas.microsoft.com/office/drawing/2014/main" val="1262832288"/>
                  </a:ext>
                </a:extLst>
              </a:tr>
            </a:tbl>
          </a:graphicData>
        </a:graphic>
      </p:graphicFrame>
      <p:sp>
        <p:nvSpPr>
          <p:cNvPr id="11" name="TextBox 10">
            <a:extLst>
              <a:ext uri="{FF2B5EF4-FFF2-40B4-BE49-F238E27FC236}">
                <a16:creationId xmlns:a16="http://schemas.microsoft.com/office/drawing/2014/main" id="{95C80508-EB57-ECF4-4342-B922E365B48E}"/>
              </a:ext>
            </a:extLst>
          </p:cNvPr>
          <p:cNvSpPr txBox="1"/>
          <p:nvPr/>
        </p:nvSpPr>
        <p:spPr>
          <a:xfrm>
            <a:off x="-329266" y="-3603073"/>
            <a:ext cx="11334306" cy="1754326"/>
          </a:xfrm>
          <a:prstGeom prst="rect">
            <a:avLst/>
          </a:prstGeom>
          <a:noFill/>
        </p:spPr>
        <p:txBody>
          <a:bodyPr wrap="square">
            <a:spAutoFit/>
          </a:bodyPr>
          <a:lstStyle/>
          <a:p>
            <a:pPr algn="just"/>
            <a:r>
              <a:rPr lang="zh-CN" altLang="en-US" sz="1800" b="0">
                <a:solidFill>
                  <a:srgbClr val="404040"/>
                </a:solidFill>
                <a:effectLst/>
                <a:latin typeface="宋体" panose="02010600030101010101" pitchFamily="2" charset="-122"/>
                <a:ea typeface="宋体" panose="02010600030101010101" pitchFamily="2" charset="-122"/>
              </a:rPr>
              <a:t>有效护照</a:t>
            </a:r>
            <a:endParaRPr lang="zh-CN" altLang="en-US" b="0">
              <a:solidFill>
                <a:srgbClr val="404040"/>
              </a:solidFill>
              <a:effectLst/>
              <a:latin typeface="Microsoft Yahei" panose="020B0503020204020204" pitchFamily="34" charset="-122"/>
              <a:ea typeface="Microsoft Yahei" panose="020B0503020204020204" pitchFamily="34" charset="-122"/>
            </a:endParaRPr>
          </a:p>
          <a:p>
            <a:pPr algn="just"/>
            <a:r>
              <a:rPr lang="zh-CN" altLang="en-US" sz="1800" b="0">
                <a:solidFill>
                  <a:srgbClr val="404040"/>
                </a:solidFill>
                <a:effectLst/>
                <a:latin typeface="宋体" panose="02010600030101010101" pitchFamily="2" charset="-122"/>
                <a:ea typeface="宋体" panose="02010600030101010101" pitchFamily="2" charset="-122"/>
              </a:rPr>
              <a:t>填写外国人签证证件申请表，交一张符合</a:t>
            </a:r>
            <a:r>
              <a:rPr lang="en-US" altLang="zh-CN" sz="1800" b="0">
                <a:solidFill>
                  <a:srgbClr val="404040"/>
                </a:solidFill>
                <a:effectLst/>
                <a:latin typeface="宋体" panose="02010600030101010101" pitchFamily="2" charset="-122"/>
                <a:ea typeface="宋体" panose="02010600030101010101" pitchFamily="2" charset="-122"/>
              </a:rPr>
              <a:t>《</a:t>
            </a:r>
            <a:r>
              <a:rPr lang="zh-CN" altLang="en-US" sz="1800" b="0">
                <a:solidFill>
                  <a:srgbClr val="404040"/>
                </a:solidFill>
                <a:effectLst/>
                <a:latin typeface="宋体" panose="02010600030101010101" pitchFamily="2" charset="-122"/>
                <a:ea typeface="宋体" panose="02010600030101010101" pitchFamily="2" charset="-122"/>
              </a:rPr>
              <a:t>出入境证件相片照相指引</a:t>
            </a:r>
            <a:r>
              <a:rPr lang="en-US" altLang="zh-CN" sz="1800" b="0">
                <a:solidFill>
                  <a:srgbClr val="404040"/>
                </a:solidFill>
                <a:effectLst/>
                <a:latin typeface="宋体" panose="02010600030101010101" pitchFamily="2" charset="-122"/>
                <a:ea typeface="宋体" panose="02010600030101010101" pitchFamily="2" charset="-122"/>
              </a:rPr>
              <a:t>》</a:t>
            </a:r>
            <a:r>
              <a:rPr lang="zh-CN" altLang="en-US" sz="1800" b="0">
                <a:solidFill>
                  <a:srgbClr val="404040"/>
                </a:solidFill>
                <a:effectLst/>
                <a:latin typeface="宋体" panose="02010600030101010101" pitchFamily="2" charset="-122"/>
                <a:ea typeface="宋体" panose="02010600030101010101" pitchFamily="2" charset="-122"/>
              </a:rPr>
              <a:t>标准的照片</a:t>
            </a:r>
            <a:endParaRPr lang="zh-CN" altLang="en-US" b="0">
              <a:solidFill>
                <a:srgbClr val="404040"/>
              </a:solidFill>
              <a:effectLst/>
              <a:latin typeface="Microsoft Yahei" panose="020B0503020204020204" pitchFamily="34" charset="-122"/>
              <a:ea typeface="Microsoft Yahei" panose="020B0503020204020204" pitchFamily="34" charset="-122"/>
            </a:endParaRPr>
          </a:p>
          <a:p>
            <a:pPr algn="just"/>
            <a:r>
              <a:rPr lang="zh-CN" altLang="en-US" sz="1800" b="0">
                <a:solidFill>
                  <a:srgbClr val="404040"/>
                </a:solidFill>
                <a:effectLst/>
                <a:latin typeface="宋体" panose="02010600030101010101" pitchFamily="2" charset="-122"/>
                <a:ea typeface="宋体" panose="02010600030101010101" pitchFamily="2" charset="-122"/>
              </a:rPr>
              <a:t>与申请事由相关的证明材料</a:t>
            </a:r>
            <a:endParaRPr lang="en-US" altLang="zh-CN">
              <a:solidFill>
                <a:srgbClr val="404040"/>
              </a:solidFill>
              <a:latin typeface="宋体" panose="02010600030101010101" pitchFamily="2" charset="-122"/>
              <a:ea typeface="宋体" panose="02010600030101010101" pitchFamily="2" charset="-122"/>
            </a:endParaRPr>
          </a:p>
          <a:p>
            <a:pPr algn="just"/>
            <a:r>
              <a:rPr lang="zh-CN" altLang="en-US" sz="1800" b="0" i="0">
                <a:solidFill>
                  <a:srgbClr val="404040"/>
                </a:solidFill>
                <a:effectLst/>
                <a:latin typeface="宋体" panose="02010600030101010101" pitchFamily="2" charset="-122"/>
                <a:ea typeface="宋体" panose="02010600030101010101" pitchFamily="2" charset="-122"/>
              </a:rPr>
              <a:t>持</a:t>
            </a:r>
            <a:r>
              <a:rPr lang="en-US" altLang="zh-CN" sz="1800" b="0" i="0">
                <a:solidFill>
                  <a:srgbClr val="404040"/>
                </a:solidFill>
                <a:effectLst/>
                <a:latin typeface="宋体" panose="02010600030101010101" pitchFamily="2" charset="-122"/>
                <a:ea typeface="宋体" panose="02010600030101010101" pitchFamily="2" charset="-122"/>
              </a:rPr>
              <a:t>Z</a:t>
            </a:r>
            <a:r>
              <a:rPr lang="zh-CN" altLang="en-US" sz="1800" b="0" i="0">
                <a:solidFill>
                  <a:srgbClr val="404040"/>
                </a:solidFill>
                <a:effectLst/>
                <a:latin typeface="宋体" panose="02010600030101010101" pitchFamily="2" charset="-122"/>
                <a:ea typeface="宋体" panose="02010600030101010101" pitchFamily="2" charset="-122"/>
              </a:rPr>
              <a:t>字签证入境者，应当提交当地人力资源和社会保障、外国专家等主管部门出具的工作许可证明以及工作单位出具的证明函件</a:t>
            </a:r>
            <a:endParaRPr lang="zh-CN" altLang="en-US" b="0">
              <a:solidFill>
                <a:srgbClr val="404040"/>
              </a:solidFill>
              <a:effectLst/>
              <a:latin typeface="Microsoft Yahei" panose="020B0503020204020204" pitchFamily="34" charset="-122"/>
              <a:ea typeface="Microsoft Yahei" panose="020B0503020204020204" pitchFamily="34" charset="-122"/>
            </a:endParaRPr>
          </a:p>
          <a:p>
            <a:pPr algn="just"/>
            <a:r>
              <a:rPr lang="zh-CN" altLang="en-US" sz="1800" b="0">
                <a:solidFill>
                  <a:srgbClr val="404040"/>
                </a:solidFill>
                <a:effectLst/>
                <a:latin typeface="宋体" panose="02010600030101010101" pitchFamily="2" charset="-122"/>
                <a:ea typeface="宋体" panose="02010600030101010101" pitchFamily="2" charset="-122"/>
              </a:rPr>
              <a:t>其他应当履行的手续和提交的证明材料。有关证明可以交验原件并留存复印件</a:t>
            </a:r>
            <a:endParaRPr lang="zh-CN" altLang="en-US" b="0">
              <a:solidFill>
                <a:srgbClr val="404040"/>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4053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3"/>
          <p:cNvSpPr txBox="1"/>
          <p:nvPr/>
        </p:nvSpPr>
        <p:spPr>
          <a:xfrm>
            <a:off x="6916913" y="801790"/>
            <a:ext cx="353472" cy="313547"/>
          </a:xfrm>
          <a:prstGeom prst="rect">
            <a:avLst/>
          </a:prstGeom>
        </p:spPr>
        <p:txBody>
          <a:bodyPr lIns="0" tIns="0" rIns="0" bIns="0" rtlCol="0" anchor="t">
            <a:spAutoFit/>
          </a:bodyPr>
          <a:lstStyle/>
          <a:p>
            <a:pPr algn="ctr">
              <a:lnSpc>
                <a:spcPts val="2625"/>
              </a:lnSpc>
            </a:pPr>
            <a:r>
              <a:rPr lang="en-US" sz="1875">
                <a:solidFill>
                  <a:srgbClr val="FFFFFF"/>
                </a:solidFill>
                <a:latin typeface="Inter Bold"/>
              </a:rPr>
              <a:t>1</a:t>
            </a:r>
          </a:p>
        </p:txBody>
      </p:sp>
      <p:sp>
        <p:nvSpPr>
          <p:cNvPr id="15" name="TextBox 14">
            <a:extLst>
              <a:ext uri="{FF2B5EF4-FFF2-40B4-BE49-F238E27FC236}">
                <a16:creationId xmlns:a16="http://schemas.microsoft.com/office/drawing/2014/main" id="{3A4988C4-D1B7-E961-BDFC-6B06053881CD}"/>
              </a:ext>
            </a:extLst>
          </p:cNvPr>
          <p:cNvSpPr txBox="1"/>
          <p:nvPr/>
        </p:nvSpPr>
        <p:spPr>
          <a:xfrm>
            <a:off x="514978" y="1773653"/>
            <a:ext cx="1884902" cy="738664"/>
          </a:xfrm>
          <a:prstGeom prst="rect">
            <a:avLst/>
          </a:prstGeom>
          <a:noFill/>
          <a:effectLst/>
        </p:spPr>
        <p:txBody>
          <a:bodyPr wrap="square">
            <a:spAutoFit/>
          </a:bodyPr>
          <a:lstStyle/>
          <a:p>
            <a:pPr algn="ctr"/>
            <a:r>
              <a:rPr lang="zh-CN" altLang="en-US" sz="4200" b="1">
                <a:ln w="12700">
                  <a:noFill/>
                  <a:prstDash val="solid"/>
                </a:ln>
                <a:solidFill>
                  <a:srgbClr val="2F5597"/>
                </a:solidFill>
                <a:latin typeface="084-SSZhuangYuanTi" panose="02010609000101010101" pitchFamily="49" charset="-122"/>
                <a:ea typeface="084-SSZhuangYuanTi" panose="02010609000101010101" pitchFamily="49" charset="-122"/>
              </a:rPr>
              <a:t>第</a:t>
            </a:r>
            <a:r>
              <a:rPr lang="en-US" altLang="zh-CN" sz="4200" b="1">
                <a:ln w="12700">
                  <a:noFill/>
                  <a:prstDash val="solid"/>
                </a:ln>
                <a:solidFill>
                  <a:srgbClr val="2F5597"/>
                </a:solidFill>
                <a:latin typeface="084-SSZhuangYuanTi" panose="02010609000101010101" pitchFamily="49" charset="-122"/>
                <a:ea typeface="084-SSZhuangYuanTi" panose="02010609000101010101" pitchFamily="49" charset="-122"/>
              </a:rPr>
              <a:t>1</a:t>
            </a:r>
            <a:r>
              <a:rPr lang="zh-CN" altLang="en-US" sz="4200" b="1">
                <a:ln w="12700">
                  <a:noFill/>
                  <a:prstDash val="solid"/>
                </a:ln>
                <a:solidFill>
                  <a:srgbClr val="2F5597"/>
                </a:solidFill>
                <a:latin typeface="084-SSZhuangYuanTi" panose="02010609000101010101" pitchFamily="49" charset="-122"/>
                <a:ea typeface="084-SSZhuangYuanTi" panose="02010609000101010101" pitchFamily="49" charset="-122"/>
              </a:rPr>
              <a:t>个</a:t>
            </a:r>
            <a:endParaRPr lang="en-US" sz="4200" b="1">
              <a:ln w="12700">
                <a:noFill/>
                <a:prstDash val="solid"/>
              </a:ln>
              <a:solidFill>
                <a:srgbClr val="2F5597"/>
              </a:solidFill>
              <a:latin typeface="084-SSZhuangYuanTi" panose="02010609000101010101" pitchFamily="49" charset="-122"/>
              <a:ea typeface="084-SSZhuangYuanTi" panose="02010609000101010101" pitchFamily="49" charset="-122"/>
            </a:endParaRPr>
          </a:p>
        </p:txBody>
      </p:sp>
      <p:sp>
        <p:nvSpPr>
          <p:cNvPr id="16" name="TextBox 15">
            <a:extLst>
              <a:ext uri="{FF2B5EF4-FFF2-40B4-BE49-F238E27FC236}">
                <a16:creationId xmlns:a16="http://schemas.microsoft.com/office/drawing/2014/main" id="{BC53ECF2-209D-646F-88FC-8A2F41CA6381}"/>
              </a:ext>
            </a:extLst>
          </p:cNvPr>
          <p:cNvSpPr txBox="1"/>
          <p:nvPr/>
        </p:nvSpPr>
        <p:spPr>
          <a:xfrm>
            <a:off x="2699657" y="1697936"/>
            <a:ext cx="8915400" cy="1413913"/>
          </a:xfrm>
          <a:prstGeom prst="rect">
            <a:avLst/>
          </a:prstGeom>
          <a:noFill/>
        </p:spPr>
        <p:txBody>
          <a:bodyPr wrap="square">
            <a:spAutoFit/>
          </a:bodyPr>
          <a:lstStyle/>
          <a:p>
            <a:pPr algn="just">
              <a:lnSpc>
                <a:spcPct val="115000"/>
              </a:lnSpc>
            </a:pPr>
            <a:r>
              <a:rPr lang="zh-CN" altLang="en-US" sz="2600">
                <a:solidFill>
                  <a:srgbClr val="000000"/>
                </a:solidFill>
                <a:latin typeface="KaiTi" panose="02010609060101010101" pitchFamily="49" charset="-122"/>
                <a:ea typeface="KaiTi" panose="02010609060101010101" pitchFamily="49" charset="-122"/>
              </a:rPr>
              <a:t>由新加坡教育部牵头、通商中国实施的青年实习交流计划，是新加坡与其他国家签署的第一个双边实习交流计划。新加坡也是第一个与中国签署此类协议的亚洲国家。</a:t>
            </a:r>
            <a:endParaRPr lang="en-US" sz="2600">
              <a:solidFill>
                <a:srgbClr val="000000"/>
              </a:solidFill>
              <a:latin typeface="KaiTi" panose="02010609060101010101" pitchFamily="49" charset="-122"/>
              <a:ea typeface="KaiTi" panose="02010609060101010101" pitchFamily="49" charset="-122"/>
            </a:endParaRPr>
          </a:p>
        </p:txBody>
      </p:sp>
      <p:sp>
        <p:nvSpPr>
          <p:cNvPr id="3" name="Slide Number Placeholder 2">
            <a:extLst>
              <a:ext uri="{FF2B5EF4-FFF2-40B4-BE49-F238E27FC236}">
                <a16:creationId xmlns:a16="http://schemas.microsoft.com/office/drawing/2014/main" id="{76349DA5-8AA7-0889-CC80-6108DCAD76FA}"/>
              </a:ext>
            </a:extLst>
          </p:cNvPr>
          <p:cNvSpPr>
            <a:spLocks noGrp="1"/>
          </p:cNvSpPr>
          <p:nvPr>
            <p:ph type="sldNum" sz="quarter" idx="12"/>
          </p:nvPr>
        </p:nvSpPr>
        <p:spPr/>
        <p:txBody>
          <a:bodyPr/>
          <a:lstStyle/>
          <a:p>
            <a:fld id="{102B6AAE-5BD7-475E-B8E6-E276E667C675}" type="slidenum">
              <a:rPr lang="en-SG" smtClean="0"/>
              <a:t>3</a:t>
            </a:fld>
            <a:endParaRPr lang="en-SG"/>
          </a:p>
        </p:txBody>
      </p:sp>
      <p:sp>
        <p:nvSpPr>
          <p:cNvPr id="6" name="TextBox 5">
            <a:extLst>
              <a:ext uri="{FF2B5EF4-FFF2-40B4-BE49-F238E27FC236}">
                <a16:creationId xmlns:a16="http://schemas.microsoft.com/office/drawing/2014/main" id="{90E2D75F-6E2E-ACEA-88FD-FE0C13B1C346}"/>
              </a:ext>
            </a:extLst>
          </p:cNvPr>
          <p:cNvSpPr txBox="1"/>
          <p:nvPr/>
        </p:nvSpPr>
        <p:spPr>
          <a:xfrm>
            <a:off x="2699657" y="3386422"/>
            <a:ext cx="8915400" cy="2794291"/>
          </a:xfrm>
          <a:prstGeom prst="rect">
            <a:avLst/>
          </a:prstGeom>
          <a:noFill/>
        </p:spPr>
        <p:txBody>
          <a:bodyPr wrap="square">
            <a:spAutoFit/>
          </a:bodyPr>
          <a:lstStyle/>
          <a:p>
            <a:pPr marR="0" algn="just">
              <a:lnSpc>
                <a:spcPct val="115000"/>
              </a:lnSpc>
              <a:spcAft>
                <a:spcPts val="0"/>
              </a:spcAft>
            </a:pPr>
            <a:r>
              <a:rPr lang="zh-CN" altLang="en-US" sz="2600">
                <a:solidFill>
                  <a:srgbClr val="000000"/>
                </a:solidFill>
                <a:latin typeface="KaiTi" panose="02010609060101010101" pitchFamily="49" charset="-122"/>
                <a:ea typeface="KaiTi" panose="02010609060101010101" pitchFamily="49" charset="-122"/>
              </a:rPr>
              <a:t>在</a:t>
            </a:r>
            <a:r>
              <a:rPr lang="en-US" sz="2600">
                <a:solidFill>
                  <a:srgbClr val="000000"/>
                </a:solidFill>
                <a:latin typeface="KaiTi" panose="02010609060101010101" pitchFamily="49" charset="-122"/>
                <a:ea typeface="KaiTi" panose="02010609060101010101" pitchFamily="49" charset="-122"/>
              </a:rPr>
              <a:t>YES</a:t>
            </a:r>
            <a:r>
              <a:rPr lang="zh-CN" altLang="en-US" sz="2600">
                <a:solidFill>
                  <a:srgbClr val="000000"/>
                </a:solidFill>
                <a:latin typeface="KaiTi" panose="02010609060101010101" pitchFamily="49" charset="-122"/>
                <a:ea typeface="KaiTi" panose="02010609060101010101" pitchFamily="49" charset="-122"/>
              </a:rPr>
              <a:t>计划下，新加坡青年将有机会获得在中国的工作经验，更好地了解中国的经济，对中国丰富的文化有更深的体会，并建立新的友谊和人脉。同样地，中国青年也能更好地了解新加坡，并在新加坡建立人脉和事业发展的基础。此外，这个计划也将促进两国之间更多的人际交往，从而增进相互了解与长期合作。</a:t>
            </a:r>
            <a:endParaRPr lang="en-US" sz="2600">
              <a:solidFill>
                <a:srgbClr val="000000"/>
              </a:solidFill>
              <a:latin typeface="KaiTi" panose="02010609060101010101" pitchFamily="49" charset="-122"/>
              <a:ea typeface="KaiTi" panose="02010609060101010101" pitchFamily="49" charset="-122"/>
            </a:endParaRPr>
          </a:p>
        </p:txBody>
      </p:sp>
      <p:sp>
        <p:nvSpPr>
          <p:cNvPr id="8" name="TextBox 7">
            <a:extLst>
              <a:ext uri="{FF2B5EF4-FFF2-40B4-BE49-F238E27FC236}">
                <a16:creationId xmlns:a16="http://schemas.microsoft.com/office/drawing/2014/main" id="{0100BD6C-2E5B-D117-9590-F7E896243F49}"/>
              </a:ext>
            </a:extLst>
          </p:cNvPr>
          <p:cNvSpPr txBox="1"/>
          <p:nvPr/>
        </p:nvSpPr>
        <p:spPr>
          <a:xfrm>
            <a:off x="329609" y="4196828"/>
            <a:ext cx="2370048" cy="707886"/>
          </a:xfrm>
          <a:prstGeom prst="rect">
            <a:avLst/>
          </a:prstGeom>
          <a:noFill/>
        </p:spPr>
        <p:txBody>
          <a:bodyPr wrap="square">
            <a:spAutoFit/>
          </a:bodyPr>
          <a:lstStyle/>
          <a:p>
            <a:pPr algn="ctr"/>
            <a:r>
              <a:rPr lang="zh-CN" altLang="en-US" sz="4000" b="1">
                <a:ln w="12700">
                  <a:noFill/>
                  <a:prstDash val="solid"/>
                </a:ln>
                <a:solidFill>
                  <a:srgbClr val="2F5597"/>
                </a:solidFill>
                <a:latin typeface="084-SSZhuangYuanTi" panose="02010609000101010101" pitchFamily="49" charset="-122"/>
                <a:ea typeface="084-SSZhuangYuanTi" panose="02010609000101010101" pitchFamily="49" charset="-122"/>
              </a:rPr>
              <a:t>双边交流</a:t>
            </a:r>
            <a:endParaRPr lang="en-US" sz="4000" b="1">
              <a:ln w="12700">
                <a:noFill/>
                <a:prstDash val="solid"/>
              </a:ln>
              <a:solidFill>
                <a:srgbClr val="2F5597"/>
              </a:solidFill>
              <a:latin typeface="084-SSZhuangYuanTi" panose="02010609000101010101" pitchFamily="49" charset="-122"/>
              <a:ea typeface="084-SSZhuangYuanTi" panose="02010609000101010101" pitchFamily="49" charset="-122"/>
            </a:endParaRPr>
          </a:p>
        </p:txBody>
      </p:sp>
    </p:spTree>
    <p:extLst>
      <p:ext uri="{BB962C8B-B14F-4D97-AF65-F5344CB8AC3E}">
        <p14:creationId xmlns:p14="http://schemas.microsoft.com/office/powerpoint/2010/main" val="58944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C387C0-3986-7E37-D6EC-5B5D72FBF6A5}"/>
              </a:ext>
            </a:extLst>
          </p:cNvPr>
          <p:cNvSpPr txBox="1"/>
          <p:nvPr/>
        </p:nvSpPr>
        <p:spPr>
          <a:xfrm>
            <a:off x="711297" y="4176176"/>
            <a:ext cx="2050977" cy="1231106"/>
          </a:xfrm>
          <a:prstGeom prst="rect">
            <a:avLst/>
          </a:prstGeom>
          <a:noFill/>
        </p:spPr>
        <p:txBody>
          <a:bodyPr wrap="square">
            <a:spAutoFit/>
          </a:bodyPr>
          <a:lstStyle/>
          <a:p>
            <a:r>
              <a:rPr lang="zh-CN" altLang="en-US" sz="2000">
                <a:ln w="12700">
                  <a:noFill/>
                  <a:prstDash val="solid"/>
                </a:ln>
                <a:solidFill>
                  <a:schemeClr val="accent1">
                    <a:lumMod val="75000"/>
                  </a:schemeClr>
                </a:solidFill>
                <a:latin typeface="084-SSZhuangYuanTi" panose="02010609000101010101" pitchFamily="49" charset="-122"/>
                <a:ea typeface="084-SSZhuangYuanTi" panose="02010609000101010101" pitchFamily="49" charset="-122"/>
              </a:rPr>
              <a:t>长达</a:t>
            </a:r>
            <a:endParaRPr lang="en-US" altLang="zh-CN" sz="2000">
              <a:ln w="12700">
                <a:noFill/>
                <a:prstDash val="solid"/>
              </a:ln>
              <a:solidFill>
                <a:schemeClr val="accent1">
                  <a:lumMod val="75000"/>
                </a:schemeClr>
              </a:solidFill>
              <a:latin typeface="084-SSZhuangYuanTi" panose="02010609000101010101" pitchFamily="49" charset="-122"/>
              <a:ea typeface="084-SSZhuangYuanTi" panose="02010609000101010101" pitchFamily="49" charset="-122"/>
            </a:endParaRPr>
          </a:p>
          <a:p>
            <a:pPr algn="ctr"/>
            <a:r>
              <a:rPr lang="en-US" sz="5400" b="1">
                <a:ln w="12700">
                  <a:noFill/>
                  <a:prstDash val="solid"/>
                </a:ln>
                <a:solidFill>
                  <a:srgbClr val="2F5597"/>
                </a:solidFill>
                <a:latin typeface="084-SSZhuangYuanTi" panose="02010609000101010101" pitchFamily="49" charset="-122"/>
                <a:ea typeface="084-SSZhuangYuanTi" panose="02010609000101010101" pitchFamily="49" charset="-122"/>
              </a:rPr>
              <a:t>6</a:t>
            </a:r>
            <a:r>
              <a:rPr lang="zh-CN" altLang="en-US" sz="5400" b="1">
                <a:ln w="12700">
                  <a:noFill/>
                  <a:prstDash val="solid"/>
                </a:ln>
                <a:solidFill>
                  <a:srgbClr val="2F5597"/>
                </a:solidFill>
                <a:latin typeface="084-SSZhuangYuanTi" panose="02010609000101010101" pitchFamily="49" charset="-122"/>
                <a:ea typeface="084-SSZhuangYuanTi" panose="02010609000101010101" pitchFamily="49" charset="-122"/>
              </a:rPr>
              <a:t>个月</a:t>
            </a:r>
            <a:endParaRPr lang="en-US" sz="5400" b="1">
              <a:ln w="12700">
                <a:noFill/>
                <a:prstDash val="solid"/>
              </a:ln>
              <a:solidFill>
                <a:srgbClr val="2F5597"/>
              </a:solidFill>
              <a:latin typeface="084-SSZhuangYuanTi" panose="02010609000101010101" pitchFamily="49" charset="-122"/>
              <a:ea typeface="084-SSZhuangYuanTi" panose="02010609000101010101" pitchFamily="49" charset="-122"/>
            </a:endParaRPr>
          </a:p>
        </p:txBody>
      </p:sp>
      <p:sp>
        <p:nvSpPr>
          <p:cNvPr id="7" name="TextBox 6">
            <a:extLst>
              <a:ext uri="{FF2B5EF4-FFF2-40B4-BE49-F238E27FC236}">
                <a16:creationId xmlns:a16="http://schemas.microsoft.com/office/drawing/2014/main" id="{0A4BF769-8CA9-6AF9-D31E-390BBE4FFDF0}"/>
              </a:ext>
            </a:extLst>
          </p:cNvPr>
          <p:cNvSpPr txBox="1"/>
          <p:nvPr/>
        </p:nvSpPr>
        <p:spPr>
          <a:xfrm>
            <a:off x="2876915" y="4695318"/>
            <a:ext cx="2480044" cy="492443"/>
          </a:xfrm>
          <a:prstGeom prst="rect">
            <a:avLst/>
          </a:prstGeom>
          <a:noFill/>
        </p:spPr>
        <p:txBody>
          <a:bodyPr wrap="square" lIns="91440" tIns="45720" rIns="91440" bIns="45720" anchor="t">
            <a:spAutoFit/>
          </a:bodyPr>
          <a:lstStyle/>
          <a:p>
            <a:r>
              <a:rPr lang="zh-CN" altLang="en-US" sz="2600" spc="7">
                <a:solidFill>
                  <a:srgbClr val="000000"/>
                </a:solidFill>
                <a:latin typeface="KaiTi"/>
                <a:ea typeface="KaiTi"/>
              </a:rPr>
              <a:t>实习签证。</a:t>
            </a:r>
            <a:endParaRPr lang="en-US" sz="2600"/>
          </a:p>
        </p:txBody>
      </p:sp>
      <p:sp>
        <p:nvSpPr>
          <p:cNvPr id="17" name="TextBox 13">
            <a:extLst>
              <a:ext uri="{FF2B5EF4-FFF2-40B4-BE49-F238E27FC236}">
                <a16:creationId xmlns:a16="http://schemas.microsoft.com/office/drawing/2014/main" id="{7A572BFF-DCD0-9241-41D3-AD5E4D1934FF}"/>
              </a:ext>
            </a:extLst>
          </p:cNvPr>
          <p:cNvSpPr txBox="1"/>
          <p:nvPr/>
        </p:nvSpPr>
        <p:spPr>
          <a:xfrm>
            <a:off x="788328" y="1823786"/>
            <a:ext cx="1973946" cy="1407180"/>
          </a:xfrm>
          <a:prstGeom prst="rect">
            <a:avLst/>
          </a:prstGeom>
        </p:spPr>
        <p:txBody>
          <a:bodyPr wrap="square" lIns="0" tIns="0" rIns="0" bIns="0" rtlCol="0" anchor="t">
            <a:spAutoFit/>
          </a:bodyPr>
          <a:lstStyle/>
          <a:p>
            <a:r>
              <a:rPr lang="zh-CN" altLang="en-US" sz="2000">
                <a:ln w="12700">
                  <a:noFill/>
                  <a:prstDash val="solid"/>
                </a:ln>
                <a:solidFill>
                  <a:srgbClr val="2F5597"/>
                </a:solidFill>
                <a:latin typeface="084-SSZhuangYuanTi" panose="02010609000101010101" pitchFamily="49" charset="-122"/>
                <a:ea typeface="084-SSZhuangYuanTi" panose="02010609000101010101" pitchFamily="49" charset="-122"/>
              </a:rPr>
              <a:t>多达</a:t>
            </a:r>
            <a:r>
              <a:rPr lang="en-US" sz="7144" b="1">
                <a:ln w="12700">
                  <a:noFill/>
                  <a:prstDash val="solid"/>
                </a:ln>
                <a:solidFill>
                  <a:srgbClr val="2F5597"/>
                </a:solidFill>
                <a:latin typeface="084-SSZhuangYuanTi" panose="02010609000101010101" pitchFamily="49" charset="-122"/>
                <a:ea typeface="084-SSZhuangYuanTi" panose="02010609000101010101" pitchFamily="49" charset="-122"/>
              </a:rPr>
              <a:t>500</a:t>
            </a:r>
            <a:r>
              <a:rPr lang="zh-CN" altLang="en-US" sz="2000">
                <a:ln w="12700">
                  <a:noFill/>
                  <a:prstDash val="solid"/>
                </a:ln>
                <a:solidFill>
                  <a:srgbClr val="2F5597"/>
                </a:solidFill>
                <a:latin typeface="084-SSZhuangYuanTi" panose="02010609000101010101" pitchFamily="49" charset="-122"/>
                <a:ea typeface="084-SSZhuangYuanTi" panose="02010609000101010101" pitchFamily="49" charset="-122"/>
              </a:rPr>
              <a:t>位</a:t>
            </a:r>
            <a:r>
              <a:rPr lang="en-US" sz="2000">
                <a:ln w="12700">
                  <a:noFill/>
                  <a:prstDash val="solid"/>
                </a:ln>
                <a:solidFill>
                  <a:srgbClr val="2F5597"/>
                </a:solidFill>
                <a:latin typeface="084-SSZhuangYuanTi" panose="02010609000101010101" pitchFamily="49" charset="-122"/>
                <a:ea typeface="084-SSZhuangYuanTi" panose="02010609000101010101" pitchFamily="49" charset="-122"/>
              </a:rPr>
              <a:t> </a:t>
            </a:r>
            <a:r>
              <a:rPr lang="en-US" sz="7144">
                <a:ln w="12700">
                  <a:noFill/>
                  <a:prstDash val="solid"/>
                </a:ln>
                <a:solidFill>
                  <a:srgbClr val="2F5597"/>
                </a:solidFill>
                <a:latin typeface="084-SSZhuangYuanTi" panose="02010609000101010101" pitchFamily="49" charset="-122"/>
                <a:ea typeface="084-SSZhuangYuanTi" panose="02010609000101010101" pitchFamily="49" charset="-122"/>
              </a:rPr>
              <a:t>       </a:t>
            </a:r>
            <a:endParaRPr lang="en-US" sz="7144">
              <a:ln w="12700">
                <a:noFill/>
                <a:prstDash val="solid"/>
              </a:ln>
              <a:solidFill>
                <a:schemeClr val="accent1">
                  <a:lumMod val="75000"/>
                </a:schemeClr>
              </a:solidFill>
              <a:latin typeface="084-SSZhuangYuanTi" panose="02010609000101010101" pitchFamily="49" charset="-122"/>
              <a:ea typeface="084-SSZhuangYuanTi" panose="02010609000101010101" pitchFamily="49" charset="-122"/>
            </a:endParaRPr>
          </a:p>
        </p:txBody>
      </p:sp>
      <p:sp>
        <p:nvSpPr>
          <p:cNvPr id="18" name="TextBox 14">
            <a:extLst>
              <a:ext uri="{FF2B5EF4-FFF2-40B4-BE49-F238E27FC236}">
                <a16:creationId xmlns:a16="http://schemas.microsoft.com/office/drawing/2014/main" id="{0F485DFB-68FE-7F0E-116A-96A908F85CBC}"/>
              </a:ext>
            </a:extLst>
          </p:cNvPr>
          <p:cNvSpPr txBox="1"/>
          <p:nvPr/>
        </p:nvSpPr>
        <p:spPr>
          <a:xfrm>
            <a:off x="2876915" y="1719978"/>
            <a:ext cx="8654353" cy="2521203"/>
          </a:xfrm>
          <a:prstGeom prst="rect">
            <a:avLst/>
          </a:prstGeom>
        </p:spPr>
        <p:txBody>
          <a:bodyPr wrap="square" lIns="0" tIns="0" rIns="0" bIns="0" rtlCol="0" anchor="t">
            <a:spAutoFit/>
          </a:bodyPr>
          <a:lstStyle/>
          <a:p>
            <a:pPr algn="just">
              <a:lnSpc>
                <a:spcPts val="3500"/>
              </a:lnSpc>
            </a:pPr>
            <a:r>
              <a:rPr lang="zh-CN" altLang="en-US" sz="2600">
                <a:latin typeface="KaiTi"/>
                <a:ea typeface="KaiTi"/>
              </a:rPr>
              <a:t>新加坡公立高等教育机构（包括大学和理工学院）的全日制学生，以及申请签证时毕业未满一年的上述院校毕业生</a:t>
            </a:r>
            <a:r>
              <a:rPr lang="en-US" altLang="zh-CN" sz="2600">
                <a:latin typeface="KaiTi"/>
                <a:ea typeface="KaiTi"/>
              </a:rPr>
              <a:t>,</a:t>
            </a:r>
            <a:r>
              <a:rPr lang="zh-CN" altLang="en-US" sz="2600">
                <a:latin typeface="KaiTi"/>
                <a:ea typeface="KaiTi"/>
              </a:rPr>
              <a:t>可以申请中国实习签证在中国进行带薪实习。</a:t>
            </a:r>
            <a:r>
              <a:rPr lang="zh-CN" sz="2600">
                <a:latin typeface="KaiTi"/>
                <a:ea typeface="KaiTi"/>
                <a:cs typeface="+mn-lt"/>
              </a:rPr>
              <a:t>有意参加本计划的青年必须是十八岁以上的新加坡公民，且此前从未参加过本计划。</a:t>
            </a:r>
          </a:p>
          <a:p>
            <a:pPr algn="just"/>
            <a:endParaRPr lang="zh-CN" altLang="en-US">
              <a:latin typeface="KaiTi"/>
              <a:ea typeface="KaiTi"/>
            </a:endParaRPr>
          </a:p>
        </p:txBody>
      </p:sp>
    </p:spTree>
    <p:extLst>
      <p:ext uri="{BB962C8B-B14F-4D97-AF65-F5344CB8AC3E}">
        <p14:creationId xmlns:p14="http://schemas.microsoft.com/office/powerpoint/2010/main" val="212208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527A1-8E8C-8099-A01F-6E7092A1FFA6}"/>
              </a:ext>
            </a:extLst>
          </p:cNvPr>
          <p:cNvSpPr>
            <a:spLocks noGrp="1"/>
          </p:cNvSpPr>
          <p:nvPr>
            <p:ph type="title"/>
          </p:nvPr>
        </p:nvSpPr>
        <p:spPr>
          <a:xfrm>
            <a:off x="838199" y="997561"/>
            <a:ext cx="10515600" cy="918528"/>
          </a:xfrm>
        </p:spPr>
        <p:txBody>
          <a:bodyPr>
            <a:normAutofit/>
          </a:bodyPr>
          <a:lstStyle/>
          <a:p>
            <a:pPr algn="ctr"/>
            <a:r>
              <a:rPr lang="zh-CN" altLang="en-US" sz="4000" b="1">
                <a:solidFill>
                  <a:schemeClr val="accent1">
                    <a:lumMod val="75000"/>
                  </a:schemeClr>
                </a:solidFill>
                <a:latin typeface="KaiTi" panose="02010609060101010101" pitchFamily="49" charset="-122"/>
                <a:ea typeface="KaiTi" panose="02010609060101010101" pitchFamily="49" charset="-122"/>
              </a:rPr>
              <a:t>准证及签证</a:t>
            </a:r>
            <a:endParaRPr lang="en-SG" sz="4000"/>
          </a:p>
        </p:txBody>
      </p:sp>
      <p:sp>
        <p:nvSpPr>
          <p:cNvPr id="4" name="Slide Number Placeholder 3">
            <a:extLst>
              <a:ext uri="{FF2B5EF4-FFF2-40B4-BE49-F238E27FC236}">
                <a16:creationId xmlns:a16="http://schemas.microsoft.com/office/drawing/2014/main" id="{DE974823-CA02-1FEA-4C65-3B0A82EC64C9}"/>
              </a:ext>
            </a:extLst>
          </p:cNvPr>
          <p:cNvSpPr>
            <a:spLocks noGrp="1"/>
          </p:cNvSpPr>
          <p:nvPr>
            <p:ph type="sldNum" sz="quarter" idx="12"/>
          </p:nvPr>
        </p:nvSpPr>
        <p:spPr/>
        <p:txBody>
          <a:bodyPr/>
          <a:lstStyle/>
          <a:p>
            <a:fld id="{8FCC40B6-B01B-4C1C-B111-111830D25532}" type="slidenum">
              <a:rPr lang="en-GB" smtClean="0"/>
              <a:t>5</a:t>
            </a:fld>
            <a:endParaRPr lang="en-GB"/>
          </a:p>
        </p:txBody>
      </p:sp>
      <p:graphicFrame>
        <p:nvGraphicFramePr>
          <p:cNvPr id="5" name="Table 3">
            <a:extLst>
              <a:ext uri="{FF2B5EF4-FFF2-40B4-BE49-F238E27FC236}">
                <a16:creationId xmlns:a16="http://schemas.microsoft.com/office/drawing/2014/main" id="{FA4873FA-CEF4-6058-27BF-3EA8B2E69240}"/>
              </a:ext>
            </a:extLst>
          </p:cNvPr>
          <p:cNvGraphicFramePr>
            <a:graphicFrameLocks noGrp="1"/>
          </p:cNvGraphicFramePr>
          <p:nvPr>
            <p:extLst>
              <p:ext uri="{D42A27DB-BD31-4B8C-83A1-F6EECF244321}">
                <p14:modId xmlns:p14="http://schemas.microsoft.com/office/powerpoint/2010/main" val="1244840763"/>
              </p:ext>
            </p:extLst>
          </p:nvPr>
        </p:nvGraphicFramePr>
        <p:xfrm>
          <a:off x="707571" y="1916089"/>
          <a:ext cx="10776857" cy="4221480"/>
        </p:xfrm>
        <a:graphic>
          <a:graphicData uri="http://schemas.openxmlformats.org/drawingml/2006/table">
            <a:tbl>
              <a:tblPr firstRow="1" bandRow="1">
                <a:tableStyleId>{8A107856-5554-42FB-B03E-39F5DBC370BA}</a:tableStyleId>
              </a:tblPr>
              <a:tblGrid>
                <a:gridCol w="2155371">
                  <a:extLst>
                    <a:ext uri="{9D8B030D-6E8A-4147-A177-3AD203B41FA5}">
                      <a16:colId xmlns:a16="http://schemas.microsoft.com/office/drawing/2014/main" val="3056716472"/>
                    </a:ext>
                  </a:extLst>
                </a:gridCol>
                <a:gridCol w="4310743">
                  <a:extLst>
                    <a:ext uri="{9D8B030D-6E8A-4147-A177-3AD203B41FA5}">
                      <a16:colId xmlns:a16="http://schemas.microsoft.com/office/drawing/2014/main" val="1850821882"/>
                    </a:ext>
                  </a:extLst>
                </a:gridCol>
                <a:gridCol w="4310743">
                  <a:extLst>
                    <a:ext uri="{9D8B030D-6E8A-4147-A177-3AD203B41FA5}">
                      <a16:colId xmlns:a16="http://schemas.microsoft.com/office/drawing/2014/main" val="1583436982"/>
                    </a:ext>
                  </a:extLst>
                </a:gridCol>
              </a:tblGrid>
              <a:tr h="370840">
                <a:tc>
                  <a:txBody>
                    <a:bodyPr/>
                    <a:lstStyle/>
                    <a:p>
                      <a:pPr algn="ctr"/>
                      <a:endParaRPr lang="en-SG">
                        <a:ln>
                          <a:noFill/>
                        </a:ln>
                        <a:solidFill>
                          <a:schemeClr val="tx1"/>
                        </a:solidFill>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a:ln>
                            <a:noFill/>
                          </a:ln>
                          <a:solidFill>
                            <a:schemeClr val="tx1"/>
                          </a:solidFill>
                          <a:latin typeface="KaiTi" panose="02010609060101010101" pitchFamily="49" charset="-122"/>
                          <a:ea typeface="KaiTi" panose="02010609060101010101" pitchFamily="49" charset="-122"/>
                        </a:rPr>
                        <a:t>赴华实习新方青年：</a:t>
                      </a:r>
                      <a:endParaRPr lang="en-SG" altLang="zh-CN">
                        <a:ln>
                          <a:noFill/>
                        </a:ln>
                        <a:solidFill>
                          <a:schemeClr val="tx1"/>
                        </a:solidFill>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a:ln>
                            <a:noFill/>
                          </a:ln>
                          <a:solidFill>
                            <a:schemeClr val="tx1"/>
                          </a:solidFill>
                          <a:latin typeface="KaiTi" panose="02010609060101010101" pitchFamily="49" charset="-122"/>
                          <a:ea typeface="KaiTi" panose="02010609060101010101" pitchFamily="49" charset="-122"/>
                        </a:rPr>
                        <a:t>履新实习中方青年：</a:t>
                      </a:r>
                      <a:endParaRPr lang="en-SG">
                        <a:ln>
                          <a:noFill/>
                        </a:ln>
                        <a:solidFill>
                          <a:schemeClr val="tx1"/>
                        </a:solidFill>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3390783"/>
                  </a:ext>
                </a:extLst>
              </a:tr>
              <a:tr h="370840">
                <a:tc>
                  <a:txBody>
                    <a:bodyPr/>
                    <a:lstStyle/>
                    <a:p>
                      <a:pPr algn="ctr"/>
                      <a:r>
                        <a:rPr lang="zh-CN" altLang="en-US">
                          <a:ln>
                            <a:noFill/>
                          </a:ln>
                          <a:solidFill>
                            <a:schemeClr val="tx1"/>
                          </a:solidFill>
                          <a:latin typeface="KaiTi" panose="02010609060101010101" pitchFamily="49" charset="-122"/>
                          <a:ea typeface="KaiTi" panose="02010609060101010101" pitchFamily="49" charset="-122"/>
                        </a:rPr>
                        <a:t>基本条件</a:t>
                      </a:r>
                      <a:endParaRPr lang="en-SG">
                        <a:ln>
                          <a:noFill/>
                        </a:ln>
                        <a:solidFill>
                          <a:schemeClr val="tx1"/>
                        </a:solidFill>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SG">
                          <a:ln>
                            <a:noFill/>
                          </a:ln>
                          <a:solidFill>
                            <a:schemeClr val="tx1"/>
                          </a:solidFill>
                          <a:latin typeface="KaiTi" panose="02010609060101010101" pitchFamily="49" charset="-122"/>
                          <a:ea typeface="KaiTi" panose="02010609060101010101" pitchFamily="49" charset="-122"/>
                        </a:rPr>
                        <a:t>18</a:t>
                      </a:r>
                      <a:r>
                        <a:rPr lang="zh-CN" altLang="en-US">
                          <a:ln>
                            <a:noFill/>
                          </a:ln>
                          <a:solidFill>
                            <a:schemeClr val="tx1"/>
                          </a:solidFill>
                          <a:latin typeface="KaiTi" panose="02010609060101010101" pitchFamily="49" charset="-122"/>
                          <a:ea typeface="KaiTi" panose="02010609060101010101" pitchFamily="49" charset="-122"/>
                        </a:rPr>
                        <a:t>岁以上，新加坡籍；</a:t>
                      </a:r>
                      <a:endParaRPr lang="en-SG" altLang="zh-CN">
                        <a:ln>
                          <a:noFill/>
                        </a:ln>
                        <a:solidFill>
                          <a:schemeClr val="tx1"/>
                        </a:solidFill>
                        <a:latin typeface="KaiTi" panose="02010609060101010101" pitchFamily="49" charset="-122"/>
                        <a:ea typeface="KaiTi" panose="02010609060101010101" pitchFamily="49" charset="-122"/>
                      </a:endParaRPr>
                    </a:p>
                    <a:p>
                      <a:pPr marL="285750" indent="-285750" algn="l">
                        <a:buFont typeface="Arial" panose="020B0604020202020204" pitchFamily="34" charset="0"/>
                        <a:buChar char="•"/>
                      </a:pPr>
                      <a:r>
                        <a:rPr lang="zh-CN" altLang="en-US">
                          <a:ln>
                            <a:noFill/>
                          </a:ln>
                          <a:solidFill>
                            <a:schemeClr val="tx1"/>
                          </a:solidFill>
                          <a:latin typeface="KaiTi" panose="02010609060101010101" pitchFamily="49" charset="-122"/>
                          <a:ea typeface="KaiTi" panose="02010609060101010101" pitchFamily="49" charset="-122"/>
                        </a:rPr>
                        <a:t>新方公立高校在籍学生（本科、研究生、博士生）；</a:t>
                      </a:r>
                      <a:endParaRPr lang="en-SG" altLang="zh-CN">
                        <a:ln>
                          <a:noFill/>
                        </a:ln>
                        <a:solidFill>
                          <a:schemeClr val="tx1"/>
                        </a:solidFill>
                        <a:latin typeface="KaiTi" panose="02010609060101010101" pitchFamily="49" charset="-122"/>
                        <a:ea typeface="KaiTi" panose="02010609060101010101" pitchFamily="49" charset="-122"/>
                      </a:endParaRPr>
                    </a:p>
                    <a:p>
                      <a:pPr marL="285750" indent="-285750" algn="l">
                        <a:buFont typeface="Arial" panose="020B0604020202020204" pitchFamily="34" charset="0"/>
                        <a:buChar char="•"/>
                      </a:pPr>
                      <a:r>
                        <a:rPr lang="zh-CN" altLang="en-US">
                          <a:ln>
                            <a:noFill/>
                          </a:ln>
                          <a:solidFill>
                            <a:schemeClr val="tx1"/>
                          </a:solidFill>
                          <a:latin typeface="KaiTi" panose="02010609060101010101" pitchFamily="49" charset="-122"/>
                          <a:ea typeface="KaiTi" panose="02010609060101010101" pitchFamily="49" charset="-122"/>
                        </a:rPr>
                        <a:t>以上公立高校毕业不超过一年者</a:t>
                      </a:r>
                      <a:endParaRPr lang="en-SG" altLang="zh-CN">
                        <a:ln>
                          <a:noFill/>
                        </a:ln>
                        <a:solidFill>
                          <a:schemeClr val="tx1"/>
                        </a:solidFill>
                        <a:latin typeface="KaiTi" panose="02010609060101010101" pitchFamily="49" charset="-122"/>
                        <a:ea typeface="KaiTi" panose="02010609060101010101" pitchFamily="49" charset="-122"/>
                      </a:endParaRPr>
                    </a:p>
                    <a:p>
                      <a:pPr marL="0" indent="0" algn="l">
                        <a:buFont typeface="Arial" panose="020B0604020202020204" pitchFamily="34" charset="0"/>
                        <a:buNone/>
                      </a:pPr>
                      <a:r>
                        <a:rPr lang="en-SG" sz="1200" i="1">
                          <a:ln>
                            <a:noFill/>
                          </a:ln>
                          <a:solidFill>
                            <a:schemeClr val="tx1"/>
                          </a:solidFill>
                          <a:latin typeface="KaiTi" panose="02010609060101010101" pitchFamily="49" charset="-122"/>
                          <a:ea typeface="KaiTi" panose="02010609060101010101" pitchFamily="49" charset="-122"/>
                        </a:rPr>
                        <a:t>*</a:t>
                      </a:r>
                      <a:r>
                        <a:rPr lang="zh-CN" altLang="en-US" sz="1200" i="1">
                          <a:ln>
                            <a:noFill/>
                          </a:ln>
                          <a:solidFill>
                            <a:schemeClr val="tx1"/>
                          </a:solidFill>
                          <a:latin typeface="KaiTi" panose="02010609060101010101" pitchFamily="49" charset="-122"/>
                          <a:ea typeface="KaiTi" panose="02010609060101010101" pitchFamily="49" charset="-122"/>
                        </a:rPr>
                        <a:t>每位青年只能参加一次该计划</a:t>
                      </a:r>
                      <a:endParaRPr lang="en-SG" sz="1200" i="1">
                        <a:ln>
                          <a:noFill/>
                        </a:ln>
                        <a:solidFill>
                          <a:schemeClr val="tx1"/>
                        </a:solidFill>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SG">
                          <a:ln>
                            <a:noFill/>
                          </a:ln>
                          <a:solidFill>
                            <a:schemeClr val="tx1"/>
                          </a:solidFill>
                          <a:latin typeface="KaiTi" panose="02010609060101010101" pitchFamily="49" charset="-122"/>
                          <a:ea typeface="KaiTi" panose="02010609060101010101" pitchFamily="49" charset="-122"/>
                        </a:rPr>
                        <a:t>18</a:t>
                      </a:r>
                      <a:r>
                        <a:rPr lang="zh-CN" altLang="en-US">
                          <a:ln>
                            <a:noFill/>
                          </a:ln>
                          <a:solidFill>
                            <a:schemeClr val="tx1"/>
                          </a:solidFill>
                          <a:latin typeface="KaiTi" panose="02010609060101010101" pitchFamily="49" charset="-122"/>
                          <a:ea typeface="KaiTi" panose="02010609060101010101" pitchFamily="49" charset="-122"/>
                        </a:rPr>
                        <a:t>岁以上，中国籍；</a:t>
                      </a:r>
                      <a:endParaRPr lang="en-SG" altLang="zh-CN">
                        <a:ln>
                          <a:noFill/>
                        </a:ln>
                        <a:solidFill>
                          <a:schemeClr val="tx1"/>
                        </a:solidFill>
                        <a:latin typeface="KaiTi" panose="02010609060101010101" pitchFamily="49" charset="-122"/>
                        <a:ea typeface="KaiTi" panose="02010609060101010101" pitchFamily="49" charset="-122"/>
                      </a:endParaRPr>
                    </a:p>
                    <a:p>
                      <a:pPr marL="285750" indent="-285750" algn="l">
                        <a:buFont typeface="Arial" panose="020B0604020202020204" pitchFamily="34" charset="0"/>
                        <a:buChar char="•"/>
                      </a:pPr>
                      <a:r>
                        <a:rPr lang="zh-CN" altLang="en-US" sz="1800">
                          <a:solidFill>
                            <a:schemeClr val="tx1"/>
                          </a:solidFill>
                          <a:effectLst/>
                          <a:latin typeface="KaiTi" panose="02010609060101010101" pitchFamily="49" charset="-122"/>
                          <a:ea typeface="KaiTi" panose="02010609060101010101" pitchFamily="49" charset="-122"/>
                        </a:rPr>
                        <a:t>中国高校、高等职业院校、技师学院、高级技工学校的全日制学生；</a:t>
                      </a:r>
                      <a:endParaRPr lang="en-SG" altLang="zh-CN" sz="1800">
                        <a:solidFill>
                          <a:schemeClr val="tx1"/>
                        </a:solidFill>
                        <a:effectLst/>
                        <a:latin typeface="KaiTi" panose="02010609060101010101" pitchFamily="49" charset="-122"/>
                        <a:ea typeface="KaiTi" panose="02010609060101010101" pitchFamily="49" charset="-122"/>
                      </a:endParaRPr>
                    </a:p>
                    <a:p>
                      <a:pPr marL="285750" indent="-285750" algn="l">
                        <a:buFont typeface="Arial" panose="020B0604020202020204" pitchFamily="34" charset="0"/>
                        <a:buChar char="•"/>
                      </a:pPr>
                      <a:r>
                        <a:rPr lang="zh-CN" altLang="en-US" sz="1800">
                          <a:solidFill>
                            <a:schemeClr val="tx1"/>
                          </a:solidFill>
                          <a:effectLst/>
                          <a:latin typeface="KaiTi" panose="02010609060101010101" pitchFamily="49" charset="-122"/>
                          <a:ea typeface="KaiTi" panose="02010609060101010101" pitchFamily="49" charset="-122"/>
                        </a:rPr>
                        <a:t>申请签证时毕业未满一年的上述院校毕业生，</a:t>
                      </a:r>
                      <a:r>
                        <a:rPr lang="zh-CN" altLang="en-US">
                          <a:ln>
                            <a:noFill/>
                          </a:ln>
                          <a:solidFill>
                            <a:schemeClr val="tx1"/>
                          </a:solidFill>
                          <a:latin typeface="KaiTi" panose="02010609060101010101" pitchFamily="49" charset="-122"/>
                          <a:ea typeface="KaiTi" panose="02010609060101010101" pitchFamily="49" charset="-122"/>
                        </a:rPr>
                        <a:t>以上公立高校毕业不超过一年者</a:t>
                      </a:r>
                      <a:endParaRPr lang="en-SG" altLang="zh-CN">
                        <a:ln>
                          <a:noFill/>
                        </a:ln>
                        <a:solidFill>
                          <a:schemeClr val="tx1"/>
                        </a:solidFill>
                        <a:latin typeface="KaiTi" panose="02010609060101010101" pitchFamily="49" charset="-122"/>
                        <a:ea typeface="KaiTi" panose="02010609060101010101" pitchFamily="49" charset="-122"/>
                      </a:endParaRPr>
                    </a:p>
                    <a:p>
                      <a:pPr marL="0" indent="0" algn="l">
                        <a:buFont typeface="Arial" panose="020B0604020202020204" pitchFamily="34" charset="0"/>
                        <a:buNone/>
                      </a:pPr>
                      <a:r>
                        <a:rPr lang="en-SG" sz="1200" i="1">
                          <a:ln>
                            <a:noFill/>
                          </a:ln>
                          <a:solidFill>
                            <a:schemeClr val="tx1"/>
                          </a:solidFill>
                          <a:latin typeface="KaiTi" panose="02010609060101010101" pitchFamily="49" charset="-122"/>
                          <a:ea typeface="KaiTi" panose="02010609060101010101" pitchFamily="49" charset="-122"/>
                        </a:rPr>
                        <a:t>*</a:t>
                      </a:r>
                      <a:r>
                        <a:rPr lang="zh-CN" altLang="en-US" sz="1200" i="1">
                          <a:ln>
                            <a:noFill/>
                          </a:ln>
                          <a:solidFill>
                            <a:schemeClr val="tx1"/>
                          </a:solidFill>
                          <a:latin typeface="KaiTi" panose="02010609060101010101" pitchFamily="49" charset="-122"/>
                          <a:ea typeface="KaiTi" panose="02010609060101010101" pitchFamily="49" charset="-122"/>
                        </a:rPr>
                        <a:t>每位青年只能参加一次该计划</a:t>
                      </a:r>
                      <a:endParaRPr lang="en-SG" sz="1200" i="1">
                        <a:ln>
                          <a:noFill/>
                        </a:ln>
                        <a:solidFill>
                          <a:schemeClr val="tx1"/>
                        </a:solidFill>
                        <a:latin typeface="KaiTi" panose="02010609060101010101" pitchFamily="49" charset="-122"/>
                        <a:ea typeface="KaiTi" panose="02010609060101010101" pitchFamily="49" charset="-122"/>
                      </a:endParaRPr>
                    </a:p>
                    <a:p>
                      <a:pPr algn="ctr"/>
                      <a:endParaRPr lang="en-SG">
                        <a:ln>
                          <a:noFill/>
                        </a:ln>
                        <a:solidFill>
                          <a:schemeClr val="tx1"/>
                        </a:solidFill>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7085989"/>
                  </a:ext>
                </a:extLst>
              </a:tr>
              <a:tr h="370840">
                <a:tc>
                  <a:txBody>
                    <a:bodyPr/>
                    <a:lstStyle/>
                    <a:p>
                      <a:r>
                        <a:rPr lang="zh-CN" altLang="en-US" b="0">
                          <a:ln>
                            <a:noFill/>
                          </a:ln>
                          <a:latin typeface="KaiTi" panose="02010609060101010101" pitchFamily="49" charset="-122"/>
                          <a:ea typeface="KaiTi" panose="02010609060101010101" pitchFamily="49" charset="-122"/>
                        </a:rPr>
                        <a:t>工作准证 </a:t>
                      </a:r>
                      <a:r>
                        <a:rPr lang="en-SG" altLang="zh-CN" b="0">
                          <a:ln>
                            <a:noFill/>
                          </a:ln>
                          <a:latin typeface="KaiTi" panose="02010609060101010101" pitchFamily="49" charset="-122"/>
                          <a:ea typeface="KaiTi" panose="02010609060101010101" pitchFamily="49" charset="-122"/>
                        </a:rPr>
                        <a:t>&amp; </a:t>
                      </a:r>
                      <a:r>
                        <a:rPr lang="zh-CN" altLang="en-US" b="0">
                          <a:ln>
                            <a:noFill/>
                          </a:ln>
                          <a:latin typeface="KaiTi" panose="02010609060101010101" pitchFamily="49" charset="-122"/>
                          <a:ea typeface="KaiTi" panose="02010609060101010101" pitchFamily="49" charset="-122"/>
                        </a:rPr>
                        <a:t>签证</a:t>
                      </a:r>
                      <a:endParaRPr lang="en-SG" altLang="zh-CN" b="0">
                        <a:ln>
                          <a:noFill/>
                        </a:ln>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buFont typeface="Arial" panose="020B0604020202020204" pitchFamily="34" charset="0"/>
                        <a:buChar char="•"/>
                      </a:pPr>
                      <a:r>
                        <a:rPr lang="zh-CN" altLang="en-US" sz="1800" b="0">
                          <a:ln>
                            <a:noFill/>
                          </a:ln>
                          <a:latin typeface="KaiTi" panose="02010609060101010101" pitchFamily="49" charset="-122"/>
                          <a:ea typeface="KaiTi" panose="02010609060101010101" pitchFamily="49" charset="-122"/>
                        </a:rPr>
                        <a:t>外国人在华工作准证</a:t>
                      </a:r>
                      <a:r>
                        <a:rPr lang="en-SG" sz="1800" b="0">
                          <a:ln>
                            <a:noFill/>
                          </a:ln>
                          <a:latin typeface="KaiTi" panose="02010609060101010101" pitchFamily="49" charset="-122"/>
                          <a:ea typeface="KaiTi" panose="02010609060101010101" pitchFamily="49" charset="-122"/>
                        </a:rPr>
                        <a:t>(</a:t>
                      </a:r>
                      <a:r>
                        <a:rPr lang="zh-CN" altLang="en-US" sz="1800" b="0">
                          <a:ln>
                            <a:noFill/>
                          </a:ln>
                          <a:latin typeface="KaiTi" panose="02010609060101010101" pitchFamily="49" charset="-122"/>
                          <a:ea typeface="KaiTi" panose="02010609060101010101" pitchFamily="49" charset="-122"/>
                        </a:rPr>
                        <a:t>中新青年实习交流计划）</a:t>
                      </a:r>
                      <a:endParaRPr lang="en-SG" sz="1800" b="0">
                        <a:ln>
                          <a:noFill/>
                        </a:ln>
                        <a:latin typeface="KaiTi" panose="02010609060101010101" pitchFamily="49" charset="-122"/>
                        <a:ea typeface="KaiTi" panose="02010609060101010101" pitchFamily="49" charset="-122"/>
                      </a:endParaRPr>
                    </a:p>
                    <a:p>
                      <a:pPr marL="285750" lvl="0" indent="-285750">
                        <a:buFont typeface="Arial" panose="020B0604020202020204" pitchFamily="34" charset="0"/>
                        <a:buChar char="•"/>
                      </a:pPr>
                      <a:r>
                        <a:rPr lang="en-SG" sz="1800" b="0">
                          <a:ln>
                            <a:noFill/>
                          </a:ln>
                          <a:latin typeface="KaiTi" panose="02010609060101010101" pitchFamily="49" charset="-122"/>
                          <a:ea typeface="KaiTi" panose="02010609060101010101" pitchFamily="49" charset="-122"/>
                        </a:rPr>
                        <a:t>Z</a:t>
                      </a:r>
                      <a:r>
                        <a:rPr lang="zh-CN" altLang="en-US" sz="1800" b="0">
                          <a:ln>
                            <a:noFill/>
                          </a:ln>
                          <a:latin typeface="KaiTi" panose="02010609060101010101" pitchFamily="49" charset="-122"/>
                          <a:ea typeface="KaiTi" panose="02010609060101010101" pitchFamily="49" charset="-122"/>
                        </a:rPr>
                        <a:t>字签</a:t>
                      </a:r>
                      <a:endParaRPr lang="en-SG" sz="1800" b="0">
                        <a:ln>
                          <a:noFill/>
                        </a:ln>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altLang="zh-CN" b="0">
                          <a:ln>
                            <a:noFill/>
                          </a:ln>
                          <a:latin typeface="+mn-lt"/>
                          <a:ea typeface="KaiTi" panose="02010609060101010101" pitchFamily="49" charset="-122"/>
                        </a:rPr>
                        <a:t>Training Employment Pass (TEP)</a:t>
                      </a:r>
                    </a:p>
                    <a:p>
                      <a:pPr marL="285750" indent="-285750">
                        <a:buFont typeface="Arial" panose="020B0604020202020204" pitchFamily="34" charset="0"/>
                        <a:buChar char="•"/>
                      </a:pPr>
                      <a:r>
                        <a:rPr lang="en-US" b="0">
                          <a:ln>
                            <a:noFill/>
                          </a:ln>
                          <a:latin typeface="+mn-lt"/>
                          <a:ea typeface="KaiTi" panose="02010609060101010101" pitchFamily="49" charset="-122"/>
                        </a:rPr>
                        <a:t>In-</a:t>
                      </a:r>
                      <a:r>
                        <a:rPr lang="en-US" altLang="zh-CN" b="0">
                          <a:ln>
                            <a:noFill/>
                          </a:ln>
                          <a:latin typeface="+mn-lt"/>
                          <a:ea typeface="KaiTi" panose="02010609060101010101" pitchFamily="49" charset="-122"/>
                        </a:rPr>
                        <a:t>p</a:t>
                      </a:r>
                      <a:r>
                        <a:rPr lang="en-US" b="0">
                          <a:ln>
                            <a:noFill/>
                          </a:ln>
                          <a:latin typeface="+mn-lt"/>
                          <a:ea typeface="KaiTi" panose="02010609060101010101" pitchFamily="49" charset="-122"/>
                        </a:rPr>
                        <a:t>rinciple approval </a:t>
                      </a:r>
                      <a:r>
                        <a:rPr lang="en-US" altLang="zh-CN" b="0">
                          <a:ln>
                            <a:noFill/>
                          </a:ln>
                          <a:latin typeface="+mn-lt"/>
                          <a:ea typeface="KaiTi" panose="02010609060101010101" pitchFamily="49" charset="-122"/>
                        </a:rPr>
                        <a:t>(IPA) letter, </a:t>
                      </a:r>
                      <a:r>
                        <a:rPr lang="en-US" altLang="zh-CN" b="0" i="1">
                          <a:ln>
                            <a:noFill/>
                          </a:ln>
                          <a:latin typeface="+mn-lt"/>
                          <a:ea typeface="KaiTi" panose="02010609060101010101" pitchFamily="49" charset="-122"/>
                        </a:rPr>
                        <a:t>which serves as a single-entry visa to Singapore </a:t>
                      </a:r>
                      <a:endParaRPr lang="en-SG" b="0" i="1">
                        <a:ln>
                          <a:noFill/>
                        </a:ln>
                        <a:latin typeface="+mn-lt"/>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8728294"/>
                  </a:ext>
                </a:extLst>
              </a:tr>
              <a:tr h="370840">
                <a:tc>
                  <a:txBody>
                    <a:bodyPr/>
                    <a:lstStyle/>
                    <a:p>
                      <a:r>
                        <a:rPr lang="zh-CN" altLang="en-US" sz="1800" b="0" kern="1200">
                          <a:ln>
                            <a:noFill/>
                          </a:ln>
                          <a:solidFill>
                            <a:schemeClr val="dk1"/>
                          </a:solidFill>
                          <a:effectLst/>
                          <a:latin typeface="KaiTi" panose="02010609060101010101" pitchFamily="49" charset="-122"/>
                          <a:ea typeface="KaiTi" panose="02010609060101010101" pitchFamily="49" charset="-122"/>
                          <a:cs typeface="+mn-cs"/>
                        </a:rPr>
                        <a:t>社保</a:t>
                      </a:r>
                      <a:r>
                        <a:rPr lang="en-US" altLang="zh-CN" sz="1800" b="0" kern="1200">
                          <a:ln>
                            <a:noFill/>
                          </a:ln>
                          <a:solidFill>
                            <a:schemeClr val="dk1"/>
                          </a:solidFill>
                          <a:effectLst/>
                          <a:latin typeface="KaiTi" panose="02010609060101010101" pitchFamily="49" charset="-122"/>
                          <a:ea typeface="KaiTi" panose="02010609060101010101" pitchFamily="49" charset="-122"/>
                          <a:cs typeface="+mn-cs"/>
                        </a:rPr>
                        <a:t>? </a:t>
                      </a:r>
                      <a:r>
                        <a:rPr lang="zh-CN" altLang="en-US" sz="1800" b="0" kern="1200">
                          <a:ln>
                            <a:noFill/>
                          </a:ln>
                          <a:solidFill>
                            <a:schemeClr val="dk1"/>
                          </a:solidFill>
                          <a:effectLst/>
                          <a:latin typeface="KaiTi" panose="02010609060101010101" pitchFamily="49" charset="-122"/>
                          <a:ea typeface="KaiTi" panose="02010609060101010101" pitchFamily="49" charset="-122"/>
                          <a:cs typeface="+mn-cs"/>
                        </a:rPr>
                        <a:t>公积金</a:t>
                      </a:r>
                      <a:r>
                        <a:rPr lang="en-US" altLang="zh-CN" sz="1800" b="0" kern="1200">
                          <a:ln>
                            <a:noFill/>
                          </a:ln>
                          <a:solidFill>
                            <a:schemeClr val="dk1"/>
                          </a:solidFill>
                          <a:effectLst/>
                          <a:latin typeface="KaiTi" panose="02010609060101010101" pitchFamily="49" charset="-122"/>
                          <a:ea typeface="KaiTi" panose="02010609060101010101" pitchFamily="49" charset="-122"/>
                          <a:cs typeface="+mn-cs"/>
                        </a:rPr>
                        <a:t>? </a:t>
                      </a:r>
                      <a:endParaRPr lang="en-SG" b="0">
                        <a:ln>
                          <a:noFill/>
                        </a:ln>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b="0">
                          <a:ln>
                            <a:noFill/>
                          </a:ln>
                          <a:latin typeface="KaiTi" panose="02010609060101010101" pitchFamily="49" charset="-122"/>
                          <a:ea typeface="KaiTi" panose="02010609060101010101" pitchFamily="49" charset="-122"/>
                        </a:rPr>
                        <a:t>无需</a:t>
                      </a:r>
                      <a:endParaRPr lang="en-SG" altLang="zh-CN" b="0">
                        <a:ln>
                          <a:noFill/>
                        </a:ln>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b="0">
                          <a:ln>
                            <a:noFill/>
                          </a:ln>
                          <a:latin typeface="KaiTi" panose="02010609060101010101" pitchFamily="49" charset="-122"/>
                          <a:ea typeface="KaiTi" panose="02010609060101010101" pitchFamily="49" charset="-122"/>
                        </a:rPr>
                        <a:t>无需</a:t>
                      </a:r>
                      <a:endParaRPr lang="en-SG" b="0">
                        <a:ln>
                          <a:noFill/>
                        </a:ln>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7472385"/>
                  </a:ext>
                </a:extLst>
              </a:tr>
              <a:tr h="370840">
                <a:tc>
                  <a:txBody>
                    <a:bodyPr/>
                    <a:lstStyle/>
                    <a:p>
                      <a:r>
                        <a:rPr lang="zh-CN" altLang="en-US" b="0">
                          <a:ln>
                            <a:noFill/>
                          </a:ln>
                          <a:latin typeface="KaiTi" panose="02010609060101010101" pitchFamily="49" charset="-122"/>
                          <a:ea typeface="KaiTi" panose="02010609060101010101" pitchFamily="49" charset="-122"/>
                        </a:rPr>
                        <a:t>个人所得税？</a:t>
                      </a:r>
                      <a:endParaRPr lang="en-SG" b="0">
                        <a:ln>
                          <a:noFill/>
                        </a:ln>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b="0">
                          <a:ln>
                            <a:noFill/>
                          </a:ln>
                          <a:latin typeface="KaiTi" panose="02010609060101010101" pitchFamily="49" charset="-122"/>
                          <a:ea typeface="KaiTi" panose="02010609060101010101" pitchFamily="49" charset="-122"/>
                        </a:rPr>
                        <a:t>无需</a:t>
                      </a:r>
                      <a:r>
                        <a:rPr lang="en-SG" altLang="zh-CN" b="0">
                          <a:ln>
                            <a:noFill/>
                          </a:ln>
                          <a:latin typeface="KaiTi" panose="02010609060101010101" pitchFamily="49" charset="-122"/>
                          <a:ea typeface="KaiTi" panose="02010609060101010101" pitchFamily="49" charset="-122"/>
                        </a:rPr>
                        <a:t>*</a:t>
                      </a:r>
                      <a:r>
                        <a:rPr lang="zh-CN" altLang="en-US" sz="1200" i="1">
                          <a:latin typeface="KaiTi" panose="02010609060101010101" pitchFamily="49" charset="-122"/>
                          <a:ea typeface="KaiTi" panose="02010609060101010101" pitchFamily="49" charset="-122"/>
                        </a:rPr>
                        <a:t>若津贴超过</a:t>
                      </a:r>
                      <a:r>
                        <a:rPr lang="en-SG" altLang="zh-CN" sz="1200" i="1">
                          <a:latin typeface="KaiTi" panose="02010609060101010101" pitchFamily="49" charset="-122"/>
                          <a:ea typeface="KaiTi" panose="02010609060101010101" pitchFamily="49" charset="-122"/>
                        </a:rPr>
                        <a:t>5000</a:t>
                      </a:r>
                      <a:r>
                        <a:rPr lang="zh-CN" altLang="en-US" sz="1200" i="1">
                          <a:latin typeface="KaiTi" panose="02010609060101010101" pitchFamily="49" charset="-122"/>
                          <a:ea typeface="KaiTi" panose="02010609060101010101" pitchFamily="49" charset="-122"/>
                        </a:rPr>
                        <a:t>人民币则需按规缴交。</a:t>
                      </a:r>
                      <a:endParaRPr lang="en-SG" sz="1200" i="1">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b="0">
                          <a:ln>
                            <a:noFill/>
                          </a:ln>
                          <a:latin typeface="KaiTi" panose="02010609060101010101" pitchFamily="49" charset="-122"/>
                          <a:ea typeface="KaiTi" panose="02010609060101010101" pitchFamily="49" charset="-122"/>
                        </a:rPr>
                        <a:t>无需</a:t>
                      </a:r>
                      <a:endParaRPr lang="en-SG" b="0">
                        <a:ln>
                          <a:noFill/>
                        </a:ln>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8947023"/>
                  </a:ext>
                </a:extLst>
              </a:tr>
            </a:tbl>
          </a:graphicData>
        </a:graphic>
      </p:graphicFrame>
    </p:spTree>
    <p:extLst>
      <p:ext uri="{BB962C8B-B14F-4D97-AF65-F5344CB8AC3E}">
        <p14:creationId xmlns:p14="http://schemas.microsoft.com/office/powerpoint/2010/main" val="46617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F84E755-69A5-04C6-6ED7-284110FFC2CB}"/>
              </a:ext>
            </a:extLst>
          </p:cNvPr>
          <p:cNvSpPr>
            <a:spLocks noGrp="1"/>
          </p:cNvSpPr>
          <p:nvPr>
            <p:ph type="subTitle" idx="1"/>
          </p:nvPr>
        </p:nvSpPr>
        <p:spPr>
          <a:xfrm>
            <a:off x="993273" y="623216"/>
            <a:ext cx="10205453" cy="795256"/>
          </a:xfrm>
        </p:spPr>
        <p:txBody>
          <a:bodyPr>
            <a:noAutofit/>
          </a:bodyPr>
          <a:lstStyle/>
          <a:p>
            <a:pPr algn="l"/>
            <a:r>
              <a:rPr lang="zh-CN" altLang="en-US" sz="5000" b="1">
                <a:solidFill>
                  <a:schemeClr val="accent1">
                    <a:lumMod val="75000"/>
                  </a:schemeClr>
                </a:solidFill>
                <a:latin typeface="KaiTi" panose="02010609060101010101" pitchFamily="49" charset="-122"/>
                <a:ea typeface="KaiTi" panose="02010609060101010101" pitchFamily="49" charset="-122"/>
              </a:rPr>
              <a:t>参与条件</a:t>
            </a:r>
            <a:r>
              <a:rPr lang="en-US" altLang="zh-CN" sz="5000" b="1">
                <a:solidFill>
                  <a:schemeClr val="accent1">
                    <a:lumMod val="75000"/>
                  </a:schemeClr>
                </a:solidFill>
                <a:latin typeface="KaiTi" panose="02010609060101010101" pitchFamily="49" charset="-122"/>
                <a:ea typeface="KaiTi" panose="02010609060101010101" pitchFamily="49" charset="-122"/>
              </a:rPr>
              <a:t> (</a:t>
            </a:r>
            <a:r>
              <a:rPr lang="zh-CN" altLang="en-US" sz="5000" b="1">
                <a:solidFill>
                  <a:schemeClr val="accent1">
                    <a:lumMod val="75000"/>
                  </a:schemeClr>
                </a:solidFill>
                <a:latin typeface="KaiTi" panose="02010609060101010101" pitchFamily="49" charset="-122"/>
                <a:ea typeface="KaiTi" panose="02010609060101010101" pitchFamily="49" charset="-122"/>
              </a:rPr>
              <a:t>实习生）</a:t>
            </a:r>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8" name="Subtitle 2">
            <a:extLst>
              <a:ext uri="{FF2B5EF4-FFF2-40B4-BE49-F238E27FC236}">
                <a16:creationId xmlns:a16="http://schemas.microsoft.com/office/drawing/2014/main" id="{B63AEFDA-FBA6-C2CA-54B4-1C290EC8F34B}"/>
              </a:ext>
            </a:extLst>
          </p:cNvPr>
          <p:cNvSpPr txBox="1">
            <a:spLocks/>
          </p:cNvSpPr>
          <p:nvPr/>
        </p:nvSpPr>
        <p:spPr>
          <a:xfrm>
            <a:off x="1094873" y="1953704"/>
            <a:ext cx="10205453" cy="24477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15000"/>
              </a:lnSpc>
            </a:pPr>
            <a:r>
              <a:rPr lang="zh-CN" sz="2000">
                <a:solidFill>
                  <a:srgbClr val="000000"/>
                </a:solidFill>
                <a:effectLst/>
                <a:latin typeface="Times New Roman" panose="02020603050405020304" pitchFamily="18" charset="0"/>
                <a:ea typeface="KaiTi" panose="02010609060101010101" pitchFamily="49" charset="-122"/>
              </a:rPr>
              <a:t>在此计划下，新加坡公立高等教育机构（包括高校和理工专科学校）的全日制学生和申请签证时毕业未满一年的上述院校毕业生可以申请</a:t>
            </a:r>
            <a:r>
              <a:rPr lang="en-SG" sz="2000">
                <a:solidFill>
                  <a:srgbClr val="000000"/>
                </a:solidFill>
                <a:effectLst/>
                <a:latin typeface="KaiTi" panose="02010609060101010101" pitchFamily="49" charset="-122"/>
                <a:ea typeface="Times New Roman" panose="02020603050405020304" pitchFamily="18" charset="0"/>
              </a:rPr>
              <a:t>Z</a:t>
            </a:r>
            <a:r>
              <a:rPr lang="zh-CN" sz="2000">
                <a:solidFill>
                  <a:srgbClr val="000000"/>
                </a:solidFill>
                <a:effectLst/>
                <a:latin typeface="Times New Roman" panose="02020603050405020304" pitchFamily="18" charset="0"/>
                <a:ea typeface="KaiTi" panose="02010609060101010101" pitchFamily="49" charset="-122"/>
              </a:rPr>
              <a:t>字签证，在中国进行实习。与此同时，中国高校、高等职业院校、技师学院、高级技工学校的全日制学生和申请签证时毕业未满一年的上述院校毕业生，也可以申请培训就业准证</a:t>
            </a:r>
            <a:r>
              <a:rPr lang="en-SG" sz="2000">
                <a:solidFill>
                  <a:srgbClr val="000000"/>
                </a:solidFill>
                <a:effectLst/>
                <a:latin typeface="KaiTi" panose="02010609060101010101" pitchFamily="49" charset="-122"/>
                <a:ea typeface="Times New Roman" panose="02020603050405020304" pitchFamily="18" charset="0"/>
              </a:rPr>
              <a:t>,</a:t>
            </a:r>
            <a:r>
              <a:rPr lang="zh-CN" sz="2000">
                <a:solidFill>
                  <a:srgbClr val="000000"/>
                </a:solidFill>
                <a:effectLst/>
                <a:latin typeface="Times New Roman" panose="02020603050405020304" pitchFamily="18" charset="0"/>
                <a:ea typeface="KaiTi" panose="02010609060101010101" pitchFamily="49" charset="-122"/>
              </a:rPr>
              <a:t>在新加坡进行实习。</a:t>
            </a:r>
            <a:r>
              <a:rPr lang="en-US" altLang="zh-CN" sz="2000">
                <a:solidFill>
                  <a:srgbClr val="000000"/>
                </a:solidFill>
                <a:latin typeface="Times New Roman" panose="02020603050405020304" pitchFamily="18" charset="0"/>
                <a:ea typeface="KaiTi" panose="02010609060101010101" pitchFamily="49" charset="-122"/>
              </a:rPr>
              <a:t>YES</a:t>
            </a:r>
            <a:r>
              <a:rPr lang="zh-CN" altLang="en-US" sz="2000">
                <a:solidFill>
                  <a:srgbClr val="000000"/>
                </a:solidFill>
                <a:latin typeface="Times New Roman" panose="02020603050405020304" pitchFamily="18" charset="0"/>
                <a:ea typeface="KaiTi" panose="02010609060101010101" pitchFamily="49" charset="-122"/>
              </a:rPr>
              <a:t>的</a:t>
            </a:r>
            <a:r>
              <a:rPr lang="zh-CN" sz="2000">
                <a:solidFill>
                  <a:srgbClr val="000000"/>
                </a:solidFill>
                <a:effectLst/>
                <a:latin typeface="Times New Roman" panose="02020603050405020304" pitchFamily="18" charset="0"/>
                <a:ea typeface="KaiTi" panose="02010609060101010101" pitchFamily="49" charset="-122"/>
              </a:rPr>
              <a:t>实习期限</a:t>
            </a:r>
            <a:r>
              <a:rPr lang="zh-CN" altLang="en-US" sz="2000">
                <a:solidFill>
                  <a:srgbClr val="000000"/>
                </a:solidFill>
                <a:effectLst/>
                <a:latin typeface="Times New Roman" panose="02020603050405020304" pitchFamily="18" charset="0"/>
                <a:ea typeface="KaiTi" panose="02010609060101010101" pitchFamily="49" charset="-122"/>
              </a:rPr>
              <a:t>应</a:t>
            </a:r>
            <a:r>
              <a:rPr lang="zh-CN" sz="2000">
                <a:solidFill>
                  <a:srgbClr val="000000"/>
                </a:solidFill>
                <a:effectLst/>
                <a:latin typeface="Times New Roman" panose="02020603050405020304" pitchFamily="18" charset="0"/>
                <a:ea typeface="KaiTi" panose="02010609060101010101" pitchFamily="49" charset="-122"/>
              </a:rPr>
              <a:t>不超过</a:t>
            </a:r>
            <a:r>
              <a:rPr lang="en-SG" sz="2000">
                <a:solidFill>
                  <a:srgbClr val="000000"/>
                </a:solidFill>
                <a:effectLst/>
                <a:latin typeface="KaiTi" panose="02010609060101010101" pitchFamily="49" charset="-122"/>
                <a:ea typeface="Times New Roman" panose="02020603050405020304" pitchFamily="18" charset="0"/>
              </a:rPr>
              <a:t>6</a:t>
            </a:r>
            <a:r>
              <a:rPr lang="zh-CN" sz="2000">
                <a:solidFill>
                  <a:srgbClr val="000000"/>
                </a:solidFill>
                <a:effectLst/>
                <a:latin typeface="Times New Roman" panose="02020603050405020304" pitchFamily="18" charset="0"/>
                <a:ea typeface="KaiTi" panose="02010609060101010101" pitchFamily="49" charset="-122"/>
              </a:rPr>
              <a:t>个月。</a:t>
            </a:r>
            <a:endParaRPr lang="en-US" altLang="zh-CN" sz="2000">
              <a:solidFill>
                <a:srgbClr val="000000"/>
              </a:solidFill>
              <a:effectLst/>
              <a:latin typeface="Times New Roman" panose="02020603050405020304" pitchFamily="18" charset="0"/>
              <a:ea typeface="KaiTi" panose="02010609060101010101" pitchFamily="49" charset="-122"/>
            </a:endParaRPr>
          </a:p>
          <a:p>
            <a:pPr algn="just">
              <a:lnSpc>
                <a:spcPct val="115000"/>
              </a:lnSpc>
            </a:pPr>
            <a:r>
              <a:rPr lang="zh-CN" sz="2000" spc="10">
                <a:solidFill>
                  <a:srgbClr val="000000"/>
                </a:solidFill>
                <a:effectLst/>
                <a:latin typeface="Century Gothic" panose="020B0502020202020204" pitchFamily="34" charset="0"/>
                <a:ea typeface="KaiTi" panose="02010609060101010101" pitchFamily="49" charset="-122"/>
                <a:cs typeface="Century Gothic" panose="020B0502020202020204" pitchFamily="34" charset="0"/>
              </a:rPr>
              <a:t>有意参加本计划</a:t>
            </a:r>
            <a:r>
              <a:rPr lang="zh-CN" altLang="en-US" sz="2000" spc="10">
                <a:solidFill>
                  <a:srgbClr val="000000"/>
                </a:solidFill>
                <a:effectLst/>
                <a:latin typeface="Century Gothic" panose="020B0502020202020204" pitchFamily="34" charset="0"/>
                <a:ea typeface="KaiTi" panose="02010609060101010101" pitchFamily="49" charset="-122"/>
                <a:cs typeface="Century Gothic" panose="020B0502020202020204" pitchFamily="34" charset="0"/>
              </a:rPr>
              <a:t>的</a:t>
            </a:r>
            <a:r>
              <a:rPr lang="zh-CN" altLang="en-US" sz="2000" spc="10">
                <a:solidFill>
                  <a:srgbClr val="000000"/>
                </a:solidFill>
                <a:latin typeface="Century Gothic" panose="020B0502020202020204" pitchFamily="34" charset="0"/>
                <a:ea typeface="KaiTi" panose="02010609060101010101" pitchFamily="49" charset="-122"/>
                <a:cs typeface="Century Gothic" panose="020B0502020202020204" pitchFamily="34" charset="0"/>
              </a:rPr>
              <a:t>赴中</a:t>
            </a:r>
            <a:r>
              <a:rPr lang="zh-CN" sz="2000" spc="10">
                <a:solidFill>
                  <a:srgbClr val="000000"/>
                </a:solidFill>
                <a:effectLst/>
                <a:latin typeface="Century Gothic" panose="020B0502020202020204" pitchFamily="34" charset="0"/>
                <a:ea typeface="KaiTi" panose="02010609060101010101" pitchFamily="49" charset="-122"/>
                <a:cs typeface="Century Gothic" panose="020B0502020202020204" pitchFamily="34" charset="0"/>
              </a:rPr>
              <a:t>青年必须是</a:t>
            </a:r>
            <a:r>
              <a:rPr lang="zh-CN" altLang="en-US" sz="2000" spc="10">
                <a:solidFill>
                  <a:srgbClr val="000000"/>
                </a:solidFill>
                <a:effectLst/>
                <a:latin typeface="Century Gothic" panose="020B0502020202020204" pitchFamily="34" charset="0"/>
                <a:ea typeface="KaiTi" panose="02010609060101010101" pitchFamily="49" charset="-122"/>
                <a:cs typeface="Century Gothic" panose="020B0502020202020204" pitchFamily="34" charset="0"/>
              </a:rPr>
              <a:t>年满</a:t>
            </a:r>
            <a:r>
              <a:rPr lang="en-US" altLang="zh-CN" sz="2000" spc="10">
                <a:solidFill>
                  <a:srgbClr val="000000"/>
                </a:solidFill>
                <a:effectLst/>
                <a:latin typeface="Century Gothic" panose="020B0502020202020204" pitchFamily="34" charset="0"/>
                <a:ea typeface="KaiTi" panose="02010609060101010101" pitchFamily="49" charset="-122"/>
                <a:cs typeface="Century Gothic" panose="020B0502020202020204" pitchFamily="34" charset="0"/>
              </a:rPr>
              <a:t>18</a:t>
            </a:r>
            <a:r>
              <a:rPr lang="zh-CN" altLang="en-US" sz="2000" spc="10">
                <a:solidFill>
                  <a:srgbClr val="000000"/>
                </a:solidFill>
                <a:effectLst/>
                <a:latin typeface="Century Gothic" panose="020B0502020202020204" pitchFamily="34" charset="0"/>
                <a:ea typeface="KaiTi" panose="02010609060101010101" pitchFamily="49" charset="-122"/>
                <a:cs typeface="Century Gothic" panose="020B0502020202020204" pitchFamily="34" charset="0"/>
              </a:rPr>
              <a:t>岁的</a:t>
            </a:r>
            <a:r>
              <a:rPr lang="zh-CN" altLang="en-US" sz="2000" spc="10">
                <a:solidFill>
                  <a:srgbClr val="000000"/>
                </a:solidFill>
                <a:latin typeface="Century Gothic" panose="020B0502020202020204" pitchFamily="34" charset="0"/>
                <a:ea typeface="KaiTi" panose="02010609060101010101" pitchFamily="49" charset="-122"/>
                <a:cs typeface="Century Gothic" panose="020B0502020202020204" pitchFamily="34" charset="0"/>
              </a:rPr>
              <a:t>新加坡</a:t>
            </a:r>
            <a:r>
              <a:rPr lang="zh-CN" sz="2000" spc="10">
                <a:solidFill>
                  <a:srgbClr val="000000"/>
                </a:solidFill>
                <a:effectLst/>
                <a:latin typeface="Century Gothic" panose="020B0502020202020204" pitchFamily="34" charset="0"/>
                <a:ea typeface="KaiTi" panose="02010609060101010101" pitchFamily="49" charset="-122"/>
                <a:cs typeface="Century Gothic" panose="020B0502020202020204" pitchFamily="34" charset="0"/>
              </a:rPr>
              <a:t>公民，且此前从未参加过本计划。</a:t>
            </a:r>
            <a:endParaRPr lang="en-US" sz="2000">
              <a:effectLst/>
              <a:latin typeface="Times New Roman" panose="02020603050405020304" pitchFamily="18" charset="0"/>
              <a:ea typeface="Times New Roman" panose="02020603050405020304" pitchFamily="18" charset="0"/>
            </a:endParaRPr>
          </a:p>
          <a:p>
            <a:pPr algn="l"/>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5" name="Freeform: Shape 4">
            <a:extLst>
              <a:ext uri="{FF2B5EF4-FFF2-40B4-BE49-F238E27FC236}">
                <a16:creationId xmlns:a16="http://schemas.microsoft.com/office/drawing/2014/main" id="{AF711CC9-C0C2-DFEC-0947-5832332BE7CD}"/>
              </a:ext>
            </a:extLst>
          </p:cNvPr>
          <p:cNvSpPr/>
          <p:nvPr/>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25503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F84E755-69A5-04C6-6ED7-284110FFC2CB}"/>
              </a:ext>
            </a:extLst>
          </p:cNvPr>
          <p:cNvSpPr>
            <a:spLocks noGrp="1"/>
          </p:cNvSpPr>
          <p:nvPr>
            <p:ph type="subTitle" idx="1"/>
          </p:nvPr>
        </p:nvSpPr>
        <p:spPr>
          <a:xfrm>
            <a:off x="993273" y="623216"/>
            <a:ext cx="10205453" cy="795256"/>
          </a:xfrm>
        </p:spPr>
        <p:txBody>
          <a:bodyPr>
            <a:noAutofit/>
          </a:bodyPr>
          <a:lstStyle/>
          <a:p>
            <a:pPr algn="l"/>
            <a:r>
              <a:rPr lang="zh-CN" altLang="en-US" sz="5000" b="1">
                <a:solidFill>
                  <a:schemeClr val="accent1">
                    <a:lumMod val="75000"/>
                  </a:schemeClr>
                </a:solidFill>
                <a:latin typeface="KaiTi" panose="02010609060101010101" pitchFamily="49" charset="-122"/>
                <a:ea typeface="KaiTi" panose="02010609060101010101" pitchFamily="49" charset="-122"/>
              </a:rPr>
              <a:t>企业参与条件</a:t>
            </a:r>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8" name="Subtitle 2">
            <a:extLst>
              <a:ext uri="{FF2B5EF4-FFF2-40B4-BE49-F238E27FC236}">
                <a16:creationId xmlns:a16="http://schemas.microsoft.com/office/drawing/2014/main" id="{B63AEFDA-FBA6-C2CA-54B4-1C290EC8F34B}"/>
              </a:ext>
            </a:extLst>
          </p:cNvPr>
          <p:cNvSpPr txBox="1">
            <a:spLocks/>
          </p:cNvSpPr>
          <p:nvPr/>
        </p:nvSpPr>
        <p:spPr>
          <a:xfrm>
            <a:off x="1094873" y="1953704"/>
            <a:ext cx="10205453" cy="24477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15000"/>
              </a:lnSpc>
            </a:pPr>
            <a:endParaRPr lang="en-US" sz="2000">
              <a:effectLst/>
              <a:latin typeface="Times New Roman" panose="02020603050405020304" pitchFamily="18" charset="0"/>
              <a:ea typeface="Times New Roman" panose="02020603050405020304" pitchFamily="18" charset="0"/>
            </a:endParaRPr>
          </a:p>
          <a:p>
            <a:pPr algn="l"/>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2" name="Subtitle 2">
            <a:extLst>
              <a:ext uri="{FF2B5EF4-FFF2-40B4-BE49-F238E27FC236}">
                <a16:creationId xmlns:a16="http://schemas.microsoft.com/office/drawing/2014/main" id="{4B1D1A4F-7184-7E60-FF8B-2C042F78FFF8}"/>
              </a:ext>
            </a:extLst>
          </p:cNvPr>
          <p:cNvSpPr txBox="1">
            <a:spLocks/>
          </p:cNvSpPr>
          <p:nvPr/>
        </p:nvSpPr>
        <p:spPr>
          <a:xfrm>
            <a:off x="1247273" y="1627635"/>
            <a:ext cx="10205453" cy="24477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indent="-342900" algn="just">
              <a:lnSpc>
                <a:spcPct val="115000"/>
              </a:lnSpc>
              <a:buFont typeface="Arial" panose="020B0604020202020204" pitchFamily="34" charset="0"/>
              <a:buChar char="•"/>
            </a:pPr>
            <a:r>
              <a:rPr lang="zh-CN" altLang="en-US" sz="2000">
                <a:solidFill>
                  <a:srgbClr val="000000"/>
                </a:solidFill>
                <a:effectLst/>
                <a:latin typeface="Times New Roman" panose="02020603050405020304" pitchFamily="18" charset="0"/>
                <a:ea typeface="KaiTi" panose="02010609060101010101" pitchFamily="49" charset="-122"/>
              </a:rPr>
              <a:t>诚信企业；在业内享有良好的口碑与形象</a:t>
            </a:r>
            <a:endParaRPr lang="en-US" altLang="zh-CN" sz="2000">
              <a:solidFill>
                <a:srgbClr val="000000"/>
              </a:solidFill>
              <a:effectLst/>
              <a:latin typeface="Times New Roman" panose="02020603050405020304" pitchFamily="18" charset="0"/>
              <a:ea typeface="KaiTi" panose="02010609060101010101" pitchFamily="49" charset="-122"/>
            </a:endParaRPr>
          </a:p>
          <a:p>
            <a:pPr marL="342900" marR="0" indent="-342900" algn="just">
              <a:lnSpc>
                <a:spcPct val="115000"/>
              </a:lnSpc>
              <a:buFont typeface="Arial" panose="020B0604020202020204" pitchFamily="34" charset="0"/>
              <a:buChar char="•"/>
            </a:pPr>
            <a:r>
              <a:rPr lang="zh-CN" altLang="en-US" sz="2000">
                <a:solidFill>
                  <a:srgbClr val="000000"/>
                </a:solidFill>
                <a:effectLst/>
                <a:latin typeface="Times New Roman" panose="02020603050405020304" pitchFamily="18" charset="0"/>
                <a:ea typeface="KaiTi" panose="02010609060101010101" pitchFamily="49" charset="-122"/>
              </a:rPr>
              <a:t>能为实习生提供良好的实习机会</a:t>
            </a:r>
            <a:endParaRPr lang="en-US" altLang="zh-CN" sz="2000">
              <a:solidFill>
                <a:srgbClr val="000000"/>
              </a:solidFill>
              <a:effectLst/>
              <a:latin typeface="Times New Roman" panose="02020603050405020304" pitchFamily="18" charset="0"/>
              <a:ea typeface="KaiTi" panose="02010609060101010101" pitchFamily="49" charset="-122"/>
            </a:endParaRPr>
          </a:p>
          <a:p>
            <a:pPr marL="342900" marR="0" indent="-342900" algn="just">
              <a:lnSpc>
                <a:spcPct val="115000"/>
              </a:lnSpc>
              <a:buFont typeface="Arial" panose="020B0604020202020204" pitchFamily="34" charset="0"/>
              <a:buChar char="•"/>
            </a:pPr>
            <a:r>
              <a:rPr lang="zh-CN" altLang="en-US" sz="2000">
                <a:solidFill>
                  <a:srgbClr val="000000"/>
                </a:solidFill>
                <a:latin typeface="Times New Roman" panose="02020603050405020304" pitchFamily="18" charset="0"/>
                <a:ea typeface="KaiTi" panose="02010609060101010101" pitchFamily="49" charset="-122"/>
              </a:rPr>
              <a:t>在中国设有实体办公室</a:t>
            </a:r>
            <a:endParaRPr lang="en-SG" altLang="zh-CN" sz="2000">
              <a:solidFill>
                <a:srgbClr val="000000"/>
              </a:solidFill>
              <a:latin typeface="Times New Roman" panose="02020603050405020304" pitchFamily="18" charset="0"/>
              <a:ea typeface="KaiTi" panose="02010609060101010101" pitchFamily="49" charset="-122"/>
            </a:endParaRPr>
          </a:p>
          <a:p>
            <a:pPr marL="342900" marR="0" indent="-342900" algn="just">
              <a:lnSpc>
                <a:spcPct val="115000"/>
              </a:lnSpc>
              <a:buFont typeface="Arial" panose="020B0604020202020204" pitchFamily="34" charset="0"/>
              <a:buChar char="•"/>
            </a:pPr>
            <a:r>
              <a:rPr lang="zh-CN" altLang="en-US" sz="2000">
                <a:solidFill>
                  <a:srgbClr val="000000"/>
                </a:solidFill>
                <a:effectLst/>
                <a:latin typeface="Times New Roman" panose="02020603050405020304" pitchFamily="18" charset="0"/>
                <a:ea typeface="KaiTi" panose="02010609060101010101" pitchFamily="49" charset="-122"/>
              </a:rPr>
              <a:t>能提供合理的实习津贴</a:t>
            </a:r>
            <a:endParaRPr lang="en-US" altLang="zh-CN" sz="2000">
              <a:solidFill>
                <a:srgbClr val="000000"/>
              </a:solidFill>
              <a:effectLst/>
              <a:latin typeface="Times New Roman" panose="02020603050405020304" pitchFamily="18" charset="0"/>
              <a:ea typeface="KaiTi" panose="02010609060101010101" pitchFamily="49" charset="-122"/>
            </a:endParaRPr>
          </a:p>
          <a:p>
            <a:pPr marL="0" marR="0" algn="just">
              <a:lnSpc>
                <a:spcPct val="115000"/>
              </a:lnSpc>
            </a:pPr>
            <a:endParaRPr lang="en-GB" sz="2000">
              <a:solidFill>
                <a:srgbClr val="000000"/>
              </a:solidFill>
              <a:latin typeface="Times New Roman" panose="02020603050405020304" pitchFamily="18" charset="0"/>
              <a:ea typeface="KaiTi" panose="02010609060101010101" pitchFamily="49" charset="-122"/>
            </a:endParaRPr>
          </a:p>
        </p:txBody>
      </p:sp>
      <p:sp>
        <p:nvSpPr>
          <p:cNvPr id="4" name="Freeform: Shape 3">
            <a:extLst>
              <a:ext uri="{FF2B5EF4-FFF2-40B4-BE49-F238E27FC236}">
                <a16:creationId xmlns:a16="http://schemas.microsoft.com/office/drawing/2014/main" id="{EA6B229F-1BF1-A7DF-2DCB-B3413C22CC83}"/>
              </a:ext>
            </a:extLst>
          </p:cNvPr>
          <p:cNvSpPr/>
          <p:nvPr/>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65424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F84E755-69A5-04C6-6ED7-284110FFC2CB}"/>
              </a:ext>
            </a:extLst>
          </p:cNvPr>
          <p:cNvSpPr>
            <a:spLocks noGrp="1"/>
          </p:cNvSpPr>
          <p:nvPr>
            <p:ph type="subTitle" idx="1"/>
          </p:nvPr>
        </p:nvSpPr>
        <p:spPr>
          <a:xfrm>
            <a:off x="993273" y="623216"/>
            <a:ext cx="10205453" cy="795256"/>
          </a:xfrm>
        </p:spPr>
        <p:txBody>
          <a:bodyPr>
            <a:noAutofit/>
          </a:bodyPr>
          <a:lstStyle/>
          <a:p>
            <a:pPr algn="l"/>
            <a:r>
              <a:rPr lang="zh-CN" altLang="en-US" sz="5000" b="1">
                <a:solidFill>
                  <a:schemeClr val="accent1">
                    <a:lumMod val="75000"/>
                  </a:schemeClr>
                </a:solidFill>
                <a:latin typeface="KaiTi" panose="02010609060101010101" pitchFamily="49" charset="-122"/>
                <a:ea typeface="KaiTi" panose="02010609060101010101" pitchFamily="49" charset="-122"/>
              </a:rPr>
              <a:t>接收单位的职责</a:t>
            </a:r>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8" name="Subtitle 2">
            <a:extLst>
              <a:ext uri="{FF2B5EF4-FFF2-40B4-BE49-F238E27FC236}">
                <a16:creationId xmlns:a16="http://schemas.microsoft.com/office/drawing/2014/main" id="{B63AEFDA-FBA6-C2CA-54B4-1C290EC8F34B}"/>
              </a:ext>
            </a:extLst>
          </p:cNvPr>
          <p:cNvSpPr txBox="1">
            <a:spLocks/>
          </p:cNvSpPr>
          <p:nvPr/>
        </p:nvSpPr>
        <p:spPr>
          <a:xfrm>
            <a:off x="1094873" y="1953704"/>
            <a:ext cx="10205453" cy="24477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15000"/>
              </a:lnSpc>
            </a:pPr>
            <a:endParaRPr lang="en-US" sz="2000">
              <a:effectLst/>
              <a:latin typeface="Times New Roman" panose="02020603050405020304" pitchFamily="18" charset="0"/>
              <a:ea typeface="Times New Roman" panose="02020603050405020304" pitchFamily="18" charset="0"/>
            </a:endParaRPr>
          </a:p>
          <a:p>
            <a:pPr algn="l"/>
            <a:endParaRPr lang="en-GB" sz="5000" b="1">
              <a:solidFill>
                <a:schemeClr val="accent1">
                  <a:lumMod val="75000"/>
                </a:schemeClr>
              </a:solidFill>
              <a:latin typeface="KaiTi" panose="02010609060101010101" pitchFamily="49" charset="-122"/>
              <a:ea typeface="KaiTi" panose="02010609060101010101" pitchFamily="49" charset="-122"/>
            </a:endParaRPr>
          </a:p>
        </p:txBody>
      </p:sp>
      <p:sp>
        <p:nvSpPr>
          <p:cNvPr id="3" name="TextBox 2">
            <a:extLst>
              <a:ext uri="{FF2B5EF4-FFF2-40B4-BE49-F238E27FC236}">
                <a16:creationId xmlns:a16="http://schemas.microsoft.com/office/drawing/2014/main" id="{4CE6C41B-5911-A2E9-BB68-3DDA2BFB4A18}"/>
              </a:ext>
            </a:extLst>
          </p:cNvPr>
          <p:cNvSpPr txBox="1"/>
          <p:nvPr/>
        </p:nvSpPr>
        <p:spPr>
          <a:xfrm>
            <a:off x="502920" y="1130572"/>
            <a:ext cx="11146535" cy="4169731"/>
          </a:xfrm>
          <a:prstGeom prst="rect">
            <a:avLst/>
          </a:prstGeom>
          <a:noFill/>
        </p:spPr>
        <p:txBody>
          <a:bodyPr wrap="square">
            <a:spAutoFit/>
          </a:bodyPr>
          <a:lstStyle/>
          <a:p>
            <a:pPr marL="0" marR="0" algn="just">
              <a:lnSpc>
                <a:spcPct val="115000"/>
              </a:lnSpc>
              <a:spcBef>
                <a:spcPts val="0"/>
              </a:spcBef>
              <a:spcAft>
                <a:spcPts val="0"/>
              </a:spcAft>
            </a:pPr>
            <a:r>
              <a:rPr lang="en-US" sz="1600" b="1">
                <a:effectLst/>
                <a:latin typeface="Century Gothic" panose="020B0502020202020204" pitchFamily="34" charset="0"/>
                <a:ea typeface="KaiTi" panose="02010609060101010101" pitchFamily="49" charset="-122"/>
                <a:cs typeface="Century Gothic" panose="020B0502020202020204" pitchFamily="34" charset="0"/>
              </a:rPr>
              <a:t> </a:t>
            </a:r>
            <a:r>
              <a:rPr lang="en-US" sz="1200" b="1">
                <a:effectLst/>
                <a:latin typeface="Century Gothic" panose="020B0502020202020204" pitchFamily="34" charset="0"/>
                <a:ea typeface="KaiTi" panose="02010609060101010101" pitchFamily="49" charset="-122"/>
                <a:cs typeface="Century Gothic" panose="020B0502020202020204" pitchFamily="34" charset="0"/>
              </a:rPr>
              <a:t> </a:t>
            </a:r>
            <a:endParaRPr lang="en-US" sz="1400" b="1">
              <a:effectLst/>
              <a:latin typeface="Century Gothic" panose="020B0502020202020204" pitchFamily="34" charset="0"/>
              <a:ea typeface="KaiTi" panose="02010609060101010101" pitchFamily="49" charset="-122"/>
              <a:cs typeface="Times New Roman" panose="02020603050405020304" pitchFamily="18" charset="0"/>
            </a:endParaRPr>
          </a:p>
          <a:p>
            <a:pPr marL="742950" lvl="1" indent="-285750" algn="just">
              <a:lnSpc>
                <a:spcPct val="115000"/>
              </a:lnSpc>
              <a:buSzPts val="1200"/>
              <a:buFont typeface="Symbol" panose="05050102010706020507" pitchFamily="18" charset="2"/>
              <a:buChar char=""/>
            </a:pPr>
            <a:r>
              <a:rPr lang="zh-CN" altLang="en-US">
                <a:latin typeface="Times New Roman" panose="02020603050405020304" pitchFamily="18" charset="0"/>
                <a:ea typeface="KaiTi" panose="02010609060101010101" pitchFamily="49" charset="-122"/>
              </a:rPr>
              <a:t>协助并支持实通过</a:t>
            </a:r>
            <a:r>
              <a:rPr lang="en-GB">
                <a:latin typeface="Times New Roman" panose="02020603050405020304" pitchFamily="18" charset="0"/>
                <a:ea typeface="KaiTi" panose="02010609060101010101" pitchFamily="49" charset="-122"/>
              </a:rPr>
              <a:t>YES</a:t>
            </a:r>
            <a:r>
              <a:rPr lang="zh-CN" altLang="en-US">
                <a:latin typeface="Times New Roman" panose="02020603050405020304" pitchFamily="18" charset="0"/>
                <a:ea typeface="KaiTi" panose="02010609060101010101" pitchFamily="49" charset="-122"/>
              </a:rPr>
              <a:t>网站刊登实习机会。</a:t>
            </a:r>
            <a:endParaRPr lang="en-US">
              <a:latin typeface="Times New Roman" panose="02020603050405020304" pitchFamily="18" charset="0"/>
              <a:ea typeface="KaiTi" panose="02010609060101010101" pitchFamily="49" charset="-122"/>
            </a:endParaRPr>
          </a:p>
          <a:p>
            <a:pPr marL="742950" lvl="1" indent="-285750" algn="just">
              <a:lnSpc>
                <a:spcPct val="115000"/>
              </a:lnSpc>
              <a:buSzPts val="1200"/>
              <a:buFont typeface="Symbol" panose="05050102010706020507" pitchFamily="18" charset="2"/>
              <a:buChar char=""/>
            </a:pPr>
            <a:r>
              <a:rPr lang="zh-CN" altLang="en-US">
                <a:latin typeface="Times New Roman" panose="02020603050405020304" pitchFamily="18" charset="0"/>
                <a:ea typeface="KaiTi" panose="02010609060101010101" pitchFamily="49" charset="-122"/>
              </a:rPr>
              <a:t>负责实习申请面试等事宜。</a:t>
            </a:r>
            <a:endParaRPr lang="en-US">
              <a:latin typeface="Times New Roman" panose="02020603050405020304" pitchFamily="18" charset="0"/>
              <a:ea typeface="KaiTi" panose="02010609060101010101" pitchFamily="49" charset="-122"/>
            </a:endParaRPr>
          </a:p>
          <a:p>
            <a:pPr marL="742950" lvl="1" indent="-285750" algn="just">
              <a:lnSpc>
                <a:spcPct val="115000"/>
              </a:lnSpc>
              <a:buSzPts val="1200"/>
              <a:buFont typeface="Symbol" panose="05050102010706020507" pitchFamily="18" charset="2"/>
              <a:buChar char=""/>
            </a:pPr>
            <a:r>
              <a:rPr lang="zh-CN" altLang="en-US">
                <a:latin typeface="Times New Roman" panose="02020603050405020304" pitchFamily="18" charset="0"/>
                <a:ea typeface="KaiTi" panose="02010609060101010101" pitchFamily="49" charset="-122"/>
              </a:rPr>
              <a:t>为确保实习计划达到预期目标，参与公司须：</a:t>
            </a:r>
            <a:endParaRPr lang="en-US">
              <a:latin typeface="Times New Roman" panose="02020603050405020304" pitchFamily="18" charset="0"/>
              <a:ea typeface="KaiTi" panose="02010609060101010101" pitchFamily="49" charset="-122"/>
            </a:endParaRPr>
          </a:p>
          <a:p>
            <a:pPr marL="1257300" lvl="2" indent="-342900" algn="just">
              <a:lnSpc>
                <a:spcPct val="115000"/>
              </a:lnSpc>
              <a:buSzPts val="1200"/>
              <a:buFont typeface="Courier New" panose="02070309020205020404" pitchFamily="49" charset="0"/>
              <a:buChar char="o"/>
            </a:pPr>
            <a:r>
              <a:rPr lang="zh-CN" altLang="en-US">
                <a:latin typeface="Times New Roman" panose="02020603050405020304" pitchFamily="18" charset="0"/>
                <a:ea typeface="KaiTi" panose="02010609060101010101" pitchFamily="49" charset="-122"/>
                <a:cs typeface="Century Gothic" panose="020B0502020202020204" pitchFamily="34" charset="0"/>
              </a:rPr>
              <a:t>协</a:t>
            </a:r>
            <a:r>
              <a:rPr lang="zh-CN" altLang="en-US">
                <a:effectLst/>
                <a:latin typeface="Times New Roman" panose="02020603050405020304" pitchFamily="18" charset="0"/>
                <a:ea typeface="KaiTi" panose="02010609060101010101" pitchFamily="49" charset="-122"/>
                <a:cs typeface="Century Gothic" panose="020B0502020202020204" pitchFamily="34" charset="0"/>
              </a:rPr>
              <a:t>助</a:t>
            </a:r>
            <a:r>
              <a:rPr lang="zh-CN">
                <a:effectLst/>
                <a:latin typeface="Times New Roman" panose="02020603050405020304" pitchFamily="18" charset="0"/>
                <a:ea typeface="KaiTi" panose="02010609060101010101" pitchFamily="49" charset="-122"/>
                <a:cs typeface="Century Gothic" panose="020B0502020202020204" pitchFamily="34" charset="0"/>
              </a:rPr>
              <a:t>习生办理</a:t>
            </a:r>
            <a:r>
              <a:rPr lang="en-GB">
                <a:effectLst/>
                <a:latin typeface="KaiTi" panose="02010609060101010101" pitchFamily="49" charset="-122"/>
                <a:ea typeface="SimSun" panose="02010600030101010101" pitchFamily="2" charset="-122"/>
                <a:cs typeface="Century Gothic" panose="020B0502020202020204" pitchFamily="34" charset="0"/>
              </a:rPr>
              <a:t>YES</a:t>
            </a:r>
            <a:r>
              <a:rPr lang="zh-CN">
                <a:effectLst/>
                <a:latin typeface="Times New Roman" panose="02020603050405020304" pitchFamily="18" charset="0"/>
                <a:ea typeface="KaiTi" panose="02010609060101010101" pitchFamily="49" charset="-122"/>
                <a:cs typeface="Century Gothic" panose="020B0502020202020204" pitchFamily="34" charset="0"/>
              </a:rPr>
              <a:t>相关的签证、工作许可证，以及有关当局要求的必要手续，例如：提供需公司出具的相关文件</a:t>
            </a:r>
            <a:r>
              <a:rPr lang="en-SG" altLang="zh-CN">
                <a:effectLst/>
                <a:latin typeface="Times New Roman" panose="02020603050405020304" pitchFamily="18" charset="0"/>
                <a:ea typeface="KaiTi" panose="02010609060101010101" pitchFamily="49" charset="-122"/>
                <a:cs typeface="Century Gothic" panose="020B0502020202020204" pitchFamily="34" charset="0"/>
              </a:rPr>
              <a:t>(</a:t>
            </a:r>
            <a:r>
              <a:rPr lang="zh-CN" altLang="en-US">
                <a:effectLst/>
                <a:latin typeface="Times New Roman" panose="02020603050405020304" pitchFamily="18" charset="0"/>
                <a:ea typeface="KaiTi" panose="02010609060101010101" pitchFamily="49" charset="-122"/>
                <a:cs typeface="Century Gothic" panose="020B0502020202020204" pitchFamily="34" charset="0"/>
              </a:rPr>
              <a:t>详情请参考后页</a:t>
            </a:r>
            <a:r>
              <a:rPr lang="en-SG" altLang="zh-CN">
                <a:effectLst/>
                <a:latin typeface="Times New Roman" panose="02020603050405020304" pitchFamily="18" charset="0"/>
                <a:ea typeface="KaiTi" panose="02010609060101010101" pitchFamily="49" charset="-122"/>
                <a:cs typeface="Century Gothic" panose="020B0502020202020204" pitchFamily="34" charset="0"/>
              </a:rPr>
              <a:t>)</a:t>
            </a:r>
            <a:r>
              <a:rPr lang="zh-CN">
                <a:effectLst/>
                <a:latin typeface="Times New Roman" panose="02020603050405020304" pitchFamily="18" charset="0"/>
                <a:ea typeface="KaiTi" panose="02010609060101010101" pitchFamily="49" charset="-122"/>
                <a:cs typeface="Century Gothic" panose="020B0502020202020204" pitchFamily="34" charset="0"/>
              </a:rPr>
              <a:t>。</a:t>
            </a:r>
            <a:endParaRPr lang="en-US">
              <a:effectLst/>
              <a:latin typeface="Times New Roman" panose="02020603050405020304" pitchFamily="18" charset="0"/>
              <a:ea typeface="SimSun" panose="02010600030101010101" pitchFamily="2" charset="-122"/>
            </a:endParaRPr>
          </a:p>
          <a:p>
            <a:pPr marL="1257300" lvl="2" indent="-342900" algn="just">
              <a:lnSpc>
                <a:spcPct val="115000"/>
              </a:lnSpc>
              <a:buSzPts val="1200"/>
              <a:buFont typeface="Courier New" panose="02070309020205020404" pitchFamily="49" charset="0"/>
              <a:buChar char="o"/>
            </a:pPr>
            <a:r>
              <a:rPr lang="zh-CN">
                <a:effectLst/>
                <a:latin typeface="Times New Roman" panose="02020603050405020304" pitchFamily="18" charset="0"/>
                <a:ea typeface="KaiTi" panose="02010609060101010101" pitchFamily="49" charset="-122"/>
                <a:cs typeface="Century Gothic" panose="020B0502020202020204" pitchFamily="34" charset="0"/>
              </a:rPr>
              <a:t>给予实习生入职指导</a:t>
            </a:r>
            <a:r>
              <a:rPr lang="en-US" altLang="zh-CN">
                <a:latin typeface="Times New Roman" panose="02020603050405020304" pitchFamily="18" charset="0"/>
                <a:ea typeface="SimSun" panose="02010600030101010101" pitchFamily="2" charset="-122"/>
              </a:rPr>
              <a:t>;</a:t>
            </a:r>
            <a:r>
              <a:rPr lang="zh-CN">
                <a:effectLst/>
                <a:latin typeface="Times New Roman" panose="02020603050405020304" pitchFamily="18" charset="0"/>
                <a:ea typeface="KaiTi" panose="02010609060101010101" pitchFamily="49" charset="-122"/>
                <a:cs typeface="Century Gothic" panose="020B0502020202020204" pitchFamily="34" charset="0"/>
              </a:rPr>
              <a:t>为实习生</a:t>
            </a:r>
            <a:r>
              <a:rPr lang="zh-CN">
                <a:solidFill>
                  <a:srgbClr val="000000"/>
                </a:solidFill>
                <a:effectLst/>
                <a:latin typeface="Times New Roman" panose="02020603050405020304" pitchFamily="18" charset="0"/>
                <a:ea typeface="KaiTi" panose="02010609060101010101" pitchFamily="49" charset="-122"/>
              </a:rPr>
              <a:t>制定明确的工作计划</a:t>
            </a:r>
            <a:endParaRPr lang="en-US">
              <a:effectLst/>
              <a:latin typeface="Times New Roman" panose="02020603050405020304" pitchFamily="18" charset="0"/>
              <a:ea typeface="SimSun" panose="02010600030101010101" pitchFamily="2" charset="-122"/>
            </a:endParaRPr>
          </a:p>
          <a:p>
            <a:pPr marL="1257300" lvl="2" indent="-342900" algn="just">
              <a:lnSpc>
                <a:spcPct val="115000"/>
              </a:lnSpc>
              <a:buSzPts val="1200"/>
              <a:buFont typeface="Courier New" panose="02070309020205020404" pitchFamily="49" charset="0"/>
              <a:buChar char="o"/>
            </a:pPr>
            <a:r>
              <a:rPr lang="zh-CN">
                <a:effectLst/>
                <a:latin typeface="Times New Roman" panose="02020603050405020304" pitchFamily="18" charset="0"/>
                <a:ea typeface="KaiTi" panose="02010609060101010101" pitchFamily="49" charset="-122"/>
                <a:cs typeface="SimSun" panose="02010600030101010101" pitchFamily="2" charset="-122"/>
              </a:rPr>
              <a:t>指派一名指导上司协助实习生</a:t>
            </a:r>
            <a:r>
              <a:rPr lang="zh-CN">
                <a:effectLst/>
                <a:latin typeface="Times New Roman" panose="02020603050405020304" pitchFamily="18" charset="0"/>
                <a:ea typeface="KaiTi" panose="02010609060101010101" pitchFamily="49" charset="-122"/>
                <a:cs typeface="Century Gothic" panose="020B0502020202020204" pitchFamily="34" charset="0"/>
              </a:rPr>
              <a:t>融入公司环境</a:t>
            </a:r>
            <a:endParaRPr lang="en-US">
              <a:effectLst/>
              <a:latin typeface="Times New Roman" panose="02020603050405020304" pitchFamily="18" charset="0"/>
              <a:ea typeface="SimSun" panose="02010600030101010101" pitchFamily="2" charset="-122"/>
            </a:endParaRPr>
          </a:p>
          <a:p>
            <a:pPr marL="1257300" lvl="2" indent="-342900" algn="just">
              <a:lnSpc>
                <a:spcPct val="115000"/>
              </a:lnSpc>
              <a:buSzPts val="1200"/>
              <a:buFont typeface="Courier New" panose="02070309020205020404" pitchFamily="49" charset="0"/>
              <a:buChar char="o"/>
            </a:pPr>
            <a:r>
              <a:rPr lang="zh-CN">
                <a:solidFill>
                  <a:srgbClr val="141412"/>
                </a:solidFill>
                <a:effectLst/>
                <a:latin typeface="Times New Roman" panose="02020603050405020304" pitchFamily="18" charset="0"/>
                <a:ea typeface="KaiTi" panose="02010609060101010101" pitchFamily="49" charset="-122"/>
                <a:cs typeface="SimSun" panose="02010600030101010101" pitchFamily="2" charset="-122"/>
              </a:rPr>
              <a:t>提供实习生在日常工作中所需的设备和资源</a:t>
            </a:r>
            <a:endParaRPr lang="en-US">
              <a:effectLst/>
              <a:latin typeface="Times New Roman" panose="02020603050405020304" pitchFamily="18" charset="0"/>
              <a:ea typeface="SimSun" panose="02010600030101010101" pitchFamily="2" charset="-122"/>
            </a:endParaRPr>
          </a:p>
          <a:p>
            <a:pPr marL="1257300" lvl="2" indent="-342900">
              <a:lnSpc>
                <a:spcPct val="115000"/>
              </a:lnSpc>
              <a:buSzPts val="1200"/>
              <a:buFont typeface="Courier New" panose="02070309020205020404" pitchFamily="49" charset="0"/>
              <a:buChar char="o"/>
            </a:pPr>
            <a:r>
              <a:rPr lang="zh-CN" altLang="en-US">
                <a:solidFill>
                  <a:srgbClr val="141412"/>
                </a:solidFill>
                <a:effectLst/>
                <a:latin typeface="Times New Roman" panose="02020603050405020304" pitchFamily="18" charset="0"/>
                <a:ea typeface="KaiTi" panose="02010609060101010101" pitchFamily="49" charset="-122"/>
                <a:cs typeface="SimSun" panose="02010600030101010101" pitchFamily="2" charset="-122"/>
              </a:rPr>
              <a:t>为</a:t>
            </a:r>
            <a:r>
              <a:rPr lang="zh-CN">
                <a:solidFill>
                  <a:srgbClr val="141412"/>
                </a:solidFill>
                <a:effectLst/>
                <a:latin typeface="Times New Roman" panose="02020603050405020304" pitchFamily="18" charset="0"/>
                <a:ea typeface="KaiTi" panose="02010609060101010101" pitchFamily="49" charset="-122"/>
                <a:cs typeface="SimSun" panose="02010600030101010101" pitchFamily="2" charset="-122"/>
              </a:rPr>
              <a:t>实习生</a:t>
            </a:r>
            <a:r>
              <a:rPr lang="zh-CN" altLang="en-US">
                <a:solidFill>
                  <a:srgbClr val="141412"/>
                </a:solidFill>
                <a:latin typeface="Times New Roman" panose="02020603050405020304" pitchFamily="18" charset="0"/>
                <a:ea typeface="KaiTi" panose="02010609060101010101" pitchFamily="49" charset="-122"/>
                <a:cs typeface="SimSun" panose="02010600030101010101" pitchFamily="2" charset="-122"/>
              </a:rPr>
              <a:t>安排</a:t>
            </a:r>
            <a:r>
              <a:rPr lang="zh-CN">
                <a:solidFill>
                  <a:srgbClr val="141412"/>
                </a:solidFill>
                <a:effectLst/>
                <a:latin typeface="Times New Roman" panose="02020603050405020304" pitchFamily="18" charset="0"/>
                <a:ea typeface="KaiTi" panose="02010609060101010101" pitchFamily="49" charset="-122"/>
                <a:cs typeface="SimSun" panose="02010600030101010101" pitchFamily="2" charset="-122"/>
              </a:rPr>
              <a:t>合理的工作环境，尽量避免在家或在商场环境办公</a:t>
            </a:r>
            <a:endParaRPr lang="en-US">
              <a:effectLst/>
              <a:latin typeface="Times New Roman" panose="02020603050405020304" pitchFamily="18" charset="0"/>
              <a:ea typeface="SimSun" panose="02010600030101010101" pitchFamily="2" charset="-122"/>
            </a:endParaRPr>
          </a:p>
          <a:p>
            <a:pPr marL="742950" marR="0" lvl="1" indent="-285750" algn="just">
              <a:lnSpc>
                <a:spcPct val="115000"/>
              </a:lnSpc>
              <a:spcBef>
                <a:spcPts val="0"/>
              </a:spcBef>
              <a:spcAft>
                <a:spcPts val="0"/>
              </a:spcAft>
              <a:buSzPts val="1200"/>
              <a:buFont typeface="Symbol" panose="05050102010706020507" pitchFamily="18" charset="2"/>
              <a:buChar char=""/>
            </a:pPr>
            <a:r>
              <a:rPr lang="zh-CN" altLang="en-US">
                <a:latin typeface="Times New Roman" panose="02020603050405020304" pitchFamily="18" charset="0"/>
                <a:ea typeface="KaiTi" panose="02010609060101010101" pitchFamily="49" charset="-122"/>
              </a:rPr>
              <a:t>为有特别需求的实习生做出适当的工作调整。</a:t>
            </a:r>
            <a:endParaRPr lang="en-US">
              <a:latin typeface="Times New Roman" panose="02020603050405020304" pitchFamily="18" charset="0"/>
              <a:ea typeface="KaiTi" panose="02010609060101010101" pitchFamily="49" charset="-122"/>
            </a:endParaRPr>
          </a:p>
          <a:p>
            <a:pPr marL="742950" marR="0" lvl="1" indent="-285750" algn="just">
              <a:lnSpc>
                <a:spcPct val="115000"/>
              </a:lnSpc>
              <a:spcBef>
                <a:spcPts val="0"/>
              </a:spcBef>
              <a:spcAft>
                <a:spcPts val="0"/>
              </a:spcAft>
              <a:buSzPts val="1200"/>
              <a:buFont typeface="Symbol" panose="05050102010706020507" pitchFamily="18" charset="2"/>
              <a:buChar char=""/>
            </a:pPr>
            <a:r>
              <a:rPr lang="zh-CN" altLang="en-US">
                <a:latin typeface="Times New Roman" panose="02020603050405020304" pitchFamily="18" charset="0"/>
                <a:ea typeface="KaiTi" panose="02010609060101010101" pitchFamily="49" charset="-122"/>
              </a:rPr>
              <a:t>遵守并执行实习合约内各项条款，不得在未咨询通商中国前自行取消或终止实习。</a:t>
            </a:r>
            <a:endParaRPr lang="en-US">
              <a:latin typeface="Times New Roman" panose="02020603050405020304" pitchFamily="18" charset="0"/>
              <a:ea typeface="KaiTi" panose="02010609060101010101" pitchFamily="49" charset="-122"/>
            </a:endParaRPr>
          </a:p>
          <a:p>
            <a:pPr marL="742950" marR="0" lvl="1" indent="-285750" algn="just">
              <a:lnSpc>
                <a:spcPct val="115000"/>
              </a:lnSpc>
              <a:spcBef>
                <a:spcPts val="0"/>
              </a:spcBef>
              <a:spcAft>
                <a:spcPts val="0"/>
              </a:spcAft>
              <a:buSzPts val="1200"/>
              <a:buFont typeface="Symbol" panose="05050102010706020507" pitchFamily="18" charset="2"/>
              <a:buChar char=""/>
            </a:pPr>
            <a:r>
              <a:rPr lang="zh-CN" altLang="en-US">
                <a:latin typeface="Times New Roman" panose="02020603050405020304" pitchFamily="18" charset="0"/>
                <a:ea typeface="KaiTi" panose="02010609060101010101" pitchFamily="49" charset="-122"/>
              </a:rPr>
              <a:t>实习结束后向通商中国提供反馈意见。</a:t>
            </a:r>
            <a:endParaRPr lang="en-US">
              <a:latin typeface="Times New Roman" panose="02020603050405020304" pitchFamily="18" charset="0"/>
              <a:ea typeface="KaiTi" panose="02010609060101010101" pitchFamily="49" charset="-122"/>
            </a:endParaRPr>
          </a:p>
        </p:txBody>
      </p:sp>
      <p:sp>
        <p:nvSpPr>
          <p:cNvPr id="4" name="Freeform: Shape 3">
            <a:extLst>
              <a:ext uri="{FF2B5EF4-FFF2-40B4-BE49-F238E27FC236}">
                <a16:creationId xmlns:a16="http://schemas.microsoft.com/office/drawing/2014/main" id="{B79EEC07-55FC-0FA3-82A7-749D0DC14F8D}"/>
              </a:ext>
            </a:extLst>
          </p:cNvPr>
          <p:cNvSpPr/>
          <p:nvPr/>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26655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00F96095-D02A-C96B-0726-3B761D01C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796" y="396163"/>
            <a:ext cx="1666929" cy="1043781"/>
          </a:xfrm>
          <a:prstGeom prst="rect">
            <a:avLst/>
          </a:prstGeom>
        </p:spPr>
      </p:pic>
      <p:pic>
        <p:nvPicPr>
          <p:cNvPr id="1026" name="Picture 2">
            <a:extLst>
              <a:ext uri="{FF2B5EF4-FFF2-40B4-BE49-F238E27FC236}">
                <a16:creationId xmlns:a16="http://schemas.microsoft.com/office/drawing/2014/main" id="{6714A87D-BF55-ED47-A9FF-5DE40E3F7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733747"/>
            <a:ext cx="2460625" cy="3686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E1DAB06-A32B-9E8A-4BC4-054967E2E928}"/>
              </a:ext>
            </a:extLst>
          </p:cNvPr>
          <p:cNvSpPr txBox="1"/>
          <p:nvPr/>
        </p:nvSpPr>
        <p:spPr>
          <a:xfrm>
            <a:off x="2818514" y="2476500"/>
            <a:ext cx="6554972" cy="1446550"/>
          </a:xfrm>
          <a:prstGeom prst="rect">
            <a:avLst/>
          </a:prstGeom>
          <a:noFill/>
        </p:spPr>
        <p:txBody>
          <a:bodyPr wrap="square">
            <a:spAutoFit/>
          </a:bodyPr>
          <a:lstStyle/>
          <a:p>
            <a:pPr algn="ctr"/>
            <a:r>
              <a:rPr lang="zh-CN" altLang="en-US" sz="8800" b="1">
                <a:solidFill>
                  <a:schemeClr val="accent1">
                    <a:lumMod val="75000"/>
                  </a:schemeClr>
                </a:solidFill>
                <a:latin typeface="KaiTi" panose="02010609060101010101" pitchFamily="49" charset="-122"/>
                <a:ea typeface="KaiTi" panose="02010609060101010101" pitchFamily="49" charset="-122"/>
              </a:rPr>
              <a:t>申请流程</a:t>
            </a:r>
            <a:endParaRPr lang="en-GB" sz="8800" b="1">
              <a:solidFill>
                <a:schemeClr val="accent1">
                  <a:lumMod val="75000"/>
                </a:schemeClr>
              </a:solidFill>
              <a:latin typeface="KaiTi" panose="02010609060101010101" pitchFamily="49" charset="-122"/>
              <a:ea typeface="KaiTi" panose="02010609060101010101" pitchFamily="49" charset="-122"/>
            </a:endParaRPr>
          </a:p>
        </p:txBody>
      </p:sp>
      <p:sp>
        <p:nvSpPr>
          <p:cNvPr id="4" name="Freeform: Shape 3">
            <a:extLst>
              <a:ext uri="{FF2B5EF4-FFF2-40B4-BE49-F238E27FC236}">
                <a16:creationId xmlns:a16="http://schemas.microsoft.com/office/drawing/2014/main" id="{89F5D246-4D6D-752C-EF17-2F98B366F80D}"/>
              </a:ext>
            </a:extLst>
          </p:cNvPr>
          <p:cNvSpPr/>
          <p:nvPr/>
        </p:nvSpPr>
        <p:spPr>
          <a:xfrm>
            <a:off x="-461024" y="-361507"/>
            <a:ext cx="13114048" cy="7789002"/>
          </a:xfrm>
          <a:custGeom>
            <a:avLst/>
            <a:gdLst>
              <a:gd name="connsiteX0" fmla="*/ 1573137 w 12192000"/>
              <a:gd name="connsiteY0" fmla="*/ 538445 h 6858000"/>
              <a:gd name="connsiteX1" fmla="*/ 635000 w 12192000"/>
              <a:gd name="connsiteY1" fmla="*/ 1476582 h 6858000"/>
              <a:gd name="connsiteX2" fmla="*/ 635000 w 12192000"/>
              <a:gd name="connsiteY2" fmla="*/ 5229018 h 6858000"/>
              <a:gd name="connsiteX3" fmla="*/ 1573137 w 12192000"/>
              <a:gd name="connsiteY3" fmla="*/ 6167155 h 6858000"/>
              <a:gd name="connsiteX4" fmla="*/ 10631563 w 12192000"/>
              <a:gd name="connsiteY4" fmla="*/ 6167155 h 6858000"/>
              <a:gd name="connsiteX5" fmla="*/ 11569700 w 12192000"/>
              <a:gd name="connsiteY5" fmla="*/ 5229018 h 6858000"/>
              <a:gd name="connsiteX6" fmla="*/ 11569700 w 12192000"/>
              <a:gd name="connsiteY6" fmla="*/ 1476582 h 6858000"/>
              <a:gd name="connsiteX7" fmla="*/ 10631563 w 12192000"/>
              <a:gd name="connsiteY7" fmla="*/ 53844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573137" y="538445"/>
                </a:moveTo>
                <a:cubicBezTo>
                  <a:pt x="1055018" y="538445"/>
                  <a:pt x="635000" y="958463"/>
                  <a:pt x="635000" y="1476582"/>
                </a:cubicBezTo>
                <a:lnTo>
                  <a:pt x="635000" y="5229018"/>
                </a:lnTo>
                <a:cubicBezTo>
                  <a:pt x="635000" y="5747137"/>
                  <a:pt x="1055018" y="6167155"/>
                  <a:pt x="1573137" y="6167155"/>
                </a:cubicBezTo>
                <a:lnTo>
                  <a:pt x="10631563" y="6167155"/>
                </a:lnTo>
                <a:cubicBezTo>
                  <a:pt x="11149682" y="6167155"/>
                  <a:pt x="11569700" y="5747137"/>
                  <a:pt x="11569700" y="5229018"/>
                </a:cubicBezTo>
                <a:lnTo>
                  <a:pt x="11569700" y="1476582"/>
                </a:lnTo>
                <a:cubicBezTo>
                  <a:pt x="11569700" y="958463"/>
                  <a:pt x="11149682" y="538445"/>
                  <a:pt x="10631563" y="538445"/>
                </a:cubicBezTo>
                <a:close/>
                <a:moveTo>
                  <a:pt x="0" y="0"/>
                </a:moveTo>
                <a:lnTo>
                  <a:pt x="12192000" y="0"/>
                </a:lnTo>
                <a:lnTo>
                  <a:pt x="12192000" y="6858000"/>
                </a:lnTo>
                <a:lnTo>
                  <a:pt x="0" y="6858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233285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453e0a4-703f-4e2e-9751-b2f0baacb264">
      <Terms xmlns="http://schemas.microsoft.com/office/infopath/2007/PartnerControls"/>
    </lcf76f155ced4ddcb4097134ff3c332f>
    <TaxCatchAll xmlns="943f8c05-2333-4fbb-b288-a266c19dbf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1C0C58AE445449B48B00B1B706BFEB" ma:contentTypeVersion="16" ma:contentTypeDescription="Create a new document." ma:contentTypeScope="" ma:versionID="db7d549ec457963054cf7301c541eb12">
  <xsd:schema xmlns:xsd="http://www.w3.org/2001/XMLSchema" xmlns:xs="http://www.w3.org/2001/XMLSchema" xmlns:p="http://schemas.microsoft.com/office/2006/metadata/properties" xmlns:ns2="5453e0a4-703f-4e2e-9751-b2f0baacb264" xmlns:ns3="943f8c05-2333-4fbb-b288-a266c19dbfd9" targetNamespace="http://schemas.microsoft.com/office/2006/metadata/properties" ma:root="true" ma:fieldsID="f20e7096349743769c0b30e8a7caf7b6" ns2:_="" ns3:_="">
    <xsd:import namespace="5453e0a4-703f-4e2e-9751-b2f0baacb264"/>
    <xsd:import namespace="943f8c05-2333-4fbb-b288-a266c19dbf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53e0a4-703f-4e2e-9751-b2f0baacb2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fdf557-98f5-4c9f-ac6c-7be5b6d3a6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3f8c05-2333-4fbb-b288-a266c19dbfd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b84bc3-4b0b-4f50-bc0c-e070db1d5394}" ma:internalName="TaxCatchAll" ma:showField="CatchAllData" ma:web="943f8c05-2333-4fbb-b288-a266c19db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228137-734F-4C95-9533-73AB9267C851}">
  <ds:schemaRefs>
    <ds:schemaRef ds:uri="5453e0a4-703f-4e2e-9751-b2f0baacb264"/>
    <ds:schemaRef ds:uri="943f8c05-2333-4fbb-b288-a266c19dbf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A6EC817-3736-4130-8E20-CD15F401A19B}">
  <ds:schemaRefs>
    <ds:schemaRef ds:uri="http://schemas.microsoft.com/sharepoint/v3/contenttype/forms"/>
  </ds:schemaRefs>
</ds:datastoreItem>
</file>

<file path=customXml/itemProps3.xml><?xml version="1.0" encoding="utf-8"?>
<ds:datastoreItem xmlns:ds="http://schemas.openxmlformats.org/officeDocument/2006/customXml" ds:itemID="{7D9E335E-1FA3-4F74-B1B3-F60E0D679117}">
  <ds:schemaRefs>
    <ds:schemaRef ds:uri="5453e0a4-703f-4e2e-9751-b2f0baacb264"/>
    <ds:schemaRef ds:uri="943f8c05-2333-4fbb-b288-a266c19dbf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5899</Words>
  <Application>Microsoft Office PowerPoint</Application>
  <PresentationFormat>Widescreen</PresentationFormat>
  <Paragraphs>390</Paragraphs>
  <Slides>29</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084-SSZhuangYuanTi</vt:lpstr>
      <vt:lpstr>Inter Bold</vt:lpstr>
      <vt:lpstr>KaiTi</vt:lpstr>
      <vt:lpstr>Microsoft YaHei</vt:lpstr>
      <vt:lpstr>Microsoft YaHei</vt:lpstr>
      <vt:lpstr>宋体</vt:lpstr>
      <vt:lpstr>Arial</vt:lpstr>
      <vt:lpstr>Calibri</vt:lpstr>
      <vt:lpstr>Calibri Light</vt:lpstr>
      <vt:lpstr>Century Gothic</vt:lpstr>
      <vt:lpstr>Courier New</vt:lpstr>
      <vt:lpstr>Symbol</vt:lpstr>
      <vt:lpstr>Times New Roman</vt:lpstr>
      <vt:lpstr>Office Theme</vt:lpstr>
      <vt:lpstr>PowerPoint Presentation</vt:lpstr>
      <vt:lpstr>PowerPoint Presentation</vt:lpstr>
      <vt:lpstr>PowerPoint Presentation</vt:lpstr>
      <vt:lpstr>PowerPoint Presentation</vt:lpstr>
      <vt:lpstr>准证及签证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 Yahui</dc:creator>
  <cp:lastModifiedBy>Sun Yahui</cp:lastModifiedBy>
  <cp:revision>2</cp:revision>
  <dcterms:created xsi:type="dcterms:W3CDTF">2023-04-28T05:40:48Z</dcterms:created>
  <dcterms:modified xsi:type="dcterms:W3CDTF">2023-06-22T09:36:36Z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0x010100521C0C58AE445449B48B00B1B706BFEB</vt:lpwstr>
  </property>
  <property fmtid="{D5CDD505-2E9C-101B-9397-08002B2CF9AE}" pid="3" name="MediaServiceImageTags">
    <vt:lpwstr/>
  </property>
</Properties>
</file>